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0"/>
  </p:notesMasterIdLst>
  <p:handoutMasterIdLst>
    <p:handoutMasterId r:id="rId11"/>
  </p:handoutMasterIdLst>
  <p:sldIdLst>
    <p:sldId id="275" r:id="rId2"/>
    <p:sldId id="282" r:id="rId3"/>
    <p:sldId id="276" r:id="rId4"/>
    <p:sldId id="277" r:id="rId5"/>
    <p:sldId id="278" r:id="rId6"/>
    <p:sldId id="279" r:id="rId7"/>
    <p:sldId id="280" r:id="rId8"/>
    <p:sldId id="281" r:id="rId9"/>
  </p:sldIdLst>
  <p:sldSz cx="6858000" cy="9906000" type="A4"/>
  <p:notesSz cx="7102475" cy="10233025"/>
  <p:embeddedFontLst>
    <p:embeddedFont>
      <p:font typeface="Verdana" panose="020B0604030504040204" pitchFamily="34" charset="0"/>
      <p:regular r:id="rId12"/>
      <p:bold r:id="rId13"/>
      <p:italic r:id="rId14"/>
      <p:boldItalic r:id="rId15"/>
    </p:embeddedFont>
    <p:embeddedFont>
      <p:font typeface="Meiryo UI" panose="02020500000000000000" charset="-128"/>
      <p:regular r:id="rId16"/>
      <p:bold r:id="rId17"/>
      <p:italic r:id="rId18"/>
      <p:boldItalic r:id="rId19"/>
    </p:embeddedFont>
    <p:embeddedFont>
      <p:font typeface="Noto Sans" panose="02020500000000000000" charset="0"/>
      <p:regular r:id="rId20"/>
      <p:bold r:id="rId21"/>
      <p:italic r:id="rId22"/>
      <p:boldItalic r:id="rId23"/>
    </p:embeddedFont>
    <p:embeddedFont>
      <p:font typeface="Meiryo" panose="02020500000000000000" charset="-128"/>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Oswald" panose="02020500000000000000" charset="0"/>
      <p:regular r:id="rId32"/>
      <p:bold r:id="rId33"/>
      <p:italic r:id="rId34"/>
      <p:boldItalic r:id="rId35"/>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_Lin 林筠雅" initials="E林"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D1D1D2"/>
    <a:srgbClr val="6D70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p:scale>
          <a:sx n="125" d="100"/>
          <a:sy n="125" d="100"/>
        </p:scale>
        <p:origin x="1980" y="-1752"/>
      </p:cViewPr>
      <p:guideLst>
        <p:guide orient="horz" pos="3120"/>
        <p:guide pos="2160"/>
      </p:guideLst>
    </p:cSldViewPr>
  </p:slideViewPr>
  <p:notesTextViewPr>
    <p:cViewPr>
      <p:scale>
        <a:sx n="1" d="1"/>
        <a:sy n="1" d="1"/>
      </p:scale>
      <p:origin x="0" y="0"/>
    </p:cViewPr>
  </p:notesTextViewPr>
  <p:notesViewPr>
    <p:cSldViewPr snapToGrid="0">
      <p:cViewPr varScale="1">
        <p:scale>
          <a:sx n="70" d="100"/>
          <a:sy n="70" d="100"/>
        </p:scale>
        <p:origin x="324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9" Type="http://schemas.openxmlformats.org/officeDocument/2006/relationships/theme" Target="theme/theme1.xml"/><Relationship Id="rId21" Type="http://schemas.openxmlformats.org/officeDocument/2006/relationships/font" Target="fonts/font10.fntdata"/><Relationship Id="rId34" Type="http://schemas.openxmlformats.org/officeDocument/2006/relationships/font" Target="fonts/font23.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font" Target="fonts/font2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24" Type="http://schemas.openxmlformats.org/officeDocument/2006/relationships/font" Target="fonts/font13.fntdata"/><Relationship Id="rId32" Type="http://schemas.openxmlformats.org/officeDocument/2006/relationships/font" Target="fonts/font2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commentAuthors" Target="commentAuthors.xml"/><Relationship Id="rId10" Type="http://schemas.openxmlformats.org/officeDocument/2006/relationships/notesMaster" Target="notesMasters/notesMaster1.xml"/><Relationship Id="rId19" Type="http://schemas.openxmlformats.org/officeDocument/2006/relationships/font" Target="fonts/font8.fntdata"/><Relationship Id="rId3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font" Target="fonts/font24.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513429"/>
          </a:xfrm>
          <a:prstGeom prst="rect">
            <a:avLst/>
          </a:prstGeom>
        </p:spPr>
        <p:txBody>
          <a:bodyPr vert="horz" lIns="94778" tIns="47389" rIns="94778" bIns="47389" rtlCol="0"/>
          <a:lstStyle>
            <a:lvl1pPr algn="l">
              <a:defRPr sz="1200"/>
            </a:lvl1pPr>
          </a:lstStyle>
          <a:p>
            <a:endParaRPr lang="nl-NL" dirty="0"/>
          </a:p>
        </p:txBody>
      </p:sp>
    </p:spTree>
    <p:extLst>
      <p:ext uri="{BB962C8B-B14F-4D97-AF65-F5344CB8AC3E}">
        <p14:creationId xmlns:p14="http://schemas.microsoft.com/office/powerpoint/2010/main" val="1438932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4022725" y="0"/>
            <a:ext cx="3078163" cy="512763"/>
          </a:xfrm>
          <a:prstGeom prst="rect">
            <a:avLst/>
          </a:prstGeom>
        </p:spPr>
        <p:txBody>
          <a:bodyPr vert="horz" lIns="91440" tIns="45720" rIns="91440" bIns="45720" rtlCol="0"/>
          <a:lstStyle>
            <a:lvl1pPr algn="r">
              <a:defRPr sz="1200"/>
            </a:lvl1pPr>
          </a:lstStyle>
          <a:p>
            <a:fld id="{F1E56614-362B-41B3-AC37-BD24EBF3BD2C}" type="datetimeFigureOut">
              <a:rPr lang="nl-NL" smtClean="0"/>
              <a:t>30-5-2022</a:t>
            </a:fld>
            <a:endParaRPr lang="nl-NL"/>
          </a:p>
        </p:txBody>
      </p:sp>
      <p:sp>
        <p:nvSpPr>
          <p:cNvPr id="4" name="Slide Image Placeholder 3"/>
          <p:cNvSpPr>
            <a:spLocks noGrp="1" noRot="1" noChangeAspect="1"/>
          </p:cNvSpPr>
          <p:nvPr>
            <p:ph type="sldImg" idx="2"/>
          </p:nvPr>
        </p:nvSpPr>
        <p:spPr>
          <a:xfrm>
            <a:off x="2355850" y="1279525"/>
            <a:ext cx="2390775" cy="3452813"/>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709613" y="4924425"/>
            <a:ext cx="5683250"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720263"/>
            <a:ext cx="3078163" cy="512762"/>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4022725" y="9720263"/>
            <a:ext cx="3078163" cy="512762"/>
          </a:xfrm>
          <a:prstGeom prst="rect">
            <a:avLst/>
          </a:prstGeom>
        </p:spPr>
        <p:txBody>
          <a:bodyPr vert="horz" lIns="91440" tIns="45720" rIns="91440" bIns="45720" rtlCol="0" anchor="b"/>
          <a:lstStyle>
            <a:lvl1pPr algn="r">
              <a:defRPr sz="1200"/>
            </a:lvl1pPr>
          </a:lstStyle>
          <a:p>
            <a:fld id="{8CA212FB-333E-444B-8DB2-C57B8275ABFB}" type="slidenum">
              <a:rPr lang="nl-NL" smtClean="0"/>
              <a:t>‹#›</a:t>
            </a:fld>
            <a:endParaRPr lang="nl-NL"/>
          </a:p>
        </p:txBody>
      </p:sp>
    </p:spTree>
    <p:extLst>
      <p:ext uri="{BB962C8B-B14F-4D97-AF65-F5344CB8AC3E}">
        <p14:creationId xmlns:p14="http://schemas.microsoft.com/office/powerpoint/2010/main" val="3340102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irst page Picture + intro Text + Features + specs &amp; packing">
    <p:bg>
      <p:bgPr>
        <a:solidFill>
          <a:srgbClr val="FFFFFF"/>
        </a:solidFill>
        <a:effectLst/>
      </p:bgPr>
    </p:bg>
    <p:spTree>
      <p:nvGrpSpPr>
        <p:cNvPr id="1" name=""/>
        <p:cNvGrpSpPr/>
        <p:nvPr/>
      </p:nvGrpSpPr>
      <p:grpSpPr>
        <a:xfrm>
          <a:off x="0" y="0"/>
          <a:ext cx="0" cy="0"/>
          <a:chOff x="0" y="0"/>
          <a:chExt cx="0" cy="0"/>
        </a:xfrm>
      </p:grpSpPr>
      <p:sp>
        <p:nvSpPr>
          <p:cNvPr id="27" name="Rectangle 26"/>
          <p:cNvSpPr/>
          <p:nvPr userDrawn="1"/>
        </p:nvSpPr>
        <p:spPr>
          <a:xfrm>
            <a:off x="580" y="0"/>
            <a:ext cx="6858000" cy="637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標題 6"/>
          <p:cNvSpPr>
            <a:spLocks noGrp="1"/>
          </p:cNvSpPr>
          <p:nvPr>
            <p:ph type="title" hasCustomPrompt="1"/>
          </p:nvPr>
        </p:nvSpPr>
        <p:spPr>
          <a:xfrm>
            <a:off x="101600" y="742898"/>
            <a:ext cx="5994089" cy="306608"/>
          </a:xfrm>
        </p:spPr>
        <p:txBody>
          <a:bodyPr anchor="t">
            <a:noAutofit/>
          </a:bodyPr>
          <a:lstStyle>
            <a:lvl1pPr algn="l">
              <a:defRPr lang="en-US" altLang="zh-TW" sz="1600" b="1" i="0" u="none" strike="noStrike" cap="all" baseline="0" smtClean="0">
                <a:solidFill>
                  <a:schemeClr val="accent1"/>
                </a:solidFill>
                <a:latin typeface="Oswald" panose="00000500000000000000" pitchFamily="2" charset="0"/>
                <a:ea typeface="Verdana" panose="020B0604030504040204" pitchFamily="34" charset="0"/>
                <a:cs typeface="+mj-cs"/>
              </a:defRPr>
            </a:lvl1pPr>
          </a:lstStyle>
          <a:p>
            <a:r>
              <a:rPr lang="en-US" altLang="zh-TW" dirty="0"/>
              <a:t>PRODUCT SLOGAN</a:t>
            </a:r>
            <a:endParaRPr lang="zh-TW" altLang="en-US" dirty="0"/>
          </a:p>
        </p:txBody>
      </p:sp>
      <p:sp>
        <p:nvSpPr>
          <p:cNvPr id="10" name="圖片版面配置區 13"/>
          <p:cNvSpPr>
            <a:spLocks noGrp="1"/>
          </p:cNvSpPr>
          <p:nvPr>
            <p:ph type="pic" sz="quarter" idx="16"/>
          </p:nvPr>
        </p:nvSpPr>
        <p:spPr>
          <a:xfrm>
            <a:off x="353967" y="1113367"/>
            <a:ext cx="2660649" cy="2550892"/>
          </a:xfrm>
          <a:prstGeom prst="rect">
            <a:avLst/>
          </a:prstGeom>
        </p:spPr>
        <p:txBody>
          <a:bodyPr>
            <a:normAutofit/>
          </a:bodyPr>
          <a:lstStyle>
            <a:lvl1pPr marL="0" indent="0" algn="ctr">
              <a:spcBef>
                <a:spcPts val="0"/>
              </a:spcBef>
              <a:buFontTx/>
              <a:buNone/>
              <a:defRPr sz="73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ltLang="zh-TW"/>
              <a:t>Click icon to add picture</a:t>
            </a:r>
            <a:endParaRPr lang="zh-TW" altLang="en-US" dirty="0"/>
          </a:p>
        </p:txBody>
      </p:sp>
      <p:sp>
        <p:nvSpPr>
          <p:cNvPr id="14" name="文字版面配置區 10"/>
          <p:cNvSpPr>
            <a:spLocks noGrp="1"/>
          </p:cNvSpPr>
          <p:nvPr>
            <p:ph type="body" sz="quarter" idx="14" hasCustomPrompt="1"/>
          </p:nvPr>
        </p:nvSpPr>
        <p:spPr>
          <a:xfrm>
            <a:off x="3353380" y="1113367"/>
            <a:ext cx="3395763" cy="1822711"/>
          </a:xfrm>
          <a:prstGeom prst="rect">
            <a:avLst/>
          </a:prstGeom>
        </p:spPr>
        <p:txBody>
          <a:bodyPr lIns="0" tIns="0">
            <a:normAutofit/>
          </a:bodyPr>
          <a:lstStyle>
            <a:lvl1pPr marL="0" indent="0" algn="l">
              <a:lnSpc>
                <a:spcPct val="100000"/>
              </a:lnSpc>
              <a:spcBef>
                <a:spcPts val="0"/>
              </a:spcBef>
              <a:spcAft>
                <a:spcPts val="0"/>
              </a:spcAft>
              <a:buNone/>
              <a:defRPr sz="900" baseline="0">
                <a:solidFill>
                  <a:schemeClr val="tx1"/>
                </a:solidFill>
                <a:latin typeface="Noto Sans" panose="020B0502040504020204" pitchFamily="34" charset="0"/>
                <a:ea typeface="Noto Sans" panose="020B0502040504020204" pitchFamily="34" charset="0"/>
                <a:cs typeface="+mn-cs"/>
              </a:defRPr>
            </a:lvl1pPr>
          </a:lstStyle>
          <a:p>
            <a:pPr lvl="0"/>
            <a:r>
              <a:rPr lang="en-US" altLang="zh-TW" dirty="0"/>
              <a:t>Intro text </a:t>
            </a:r>
            <a:r>
              <a:rPr lang="nl-NL" altLang="zh-TW" dirty="0"/>
              <a:t>–</a:t>
            </a:r>
            <a:r>
              <a:rPr lang="en-US" altLang="zh-TW" dirty="0"/>
              <a:t> Noto Sans, Size 9</a:t>
            </a:r>
            <a:endParaRPr lang="zh-TW" altLang="en-US" dirty="0"/>
          </a:p>
        </p:txBody>
      </p:sp>
      <p:sp>
        <p:nvSpPr>
          <p:cNvPr id="16" name="文字版面配置區 10"/>
          <p:cNvSpPr>
            <a:spLocks noGrp="1"/>
          </p:cNvSpPr>
          <p:nvPr>
            <p:ph type="body" sz="quarter" idx="19" hasCustomPrompt="1"/>
          </p:nvPr>
        </p:nvSpPr>
        <p:spPr>
          <a:xfrm>
            <a:off x="101600" y="3970867"/>
            <a:ext cx="3165382" cy="3663168"/>
          </a:xfrm>
          <a:prstGeom prst="rect">
            <a:avLst/>
          </a:prstGeom>
        </p:spPr>
        <p:txBody>
          <a:bodyPr lIns="0" tIns="0">
            <a:normAutofit/>
          </a:bodyPr>
          <a:lstStyle>
            <a:lvl1pPr marL="0" indent="0" algn="l">
              <a:lnSpc>
                <a:spcPct val="100000"/>
              </a:lnSpc>
              <a:spcBef>
                <a:spcPts val="0"/>
              </a:spcBef>
              <a:spcAft>
                <a:spcPts val="0"/>
              </a:spcAft>
              <a:buNone/>
              <a:defRPr sz="900" baseline="0">
                <a:solidFill>
                  <a:schemeClr val="tx1"/>
                </a:solidFill>
                <a:latin typeface="Noto Sans" panose="020B0502040504020204" pitchFamily="34" charset="0"/>
                <a:ea typeface="Noto Sans" panose="020B0502040504020204" pitchFamily="34" charset="0"/>
                <a:cs typeface="+mn-cs"/>
              </a:defRPr>
            </a:lvl1pPr>
          </a:lstStyle>
          <a:p>
            <a:pPr lvl="0"/>
            <a:r>
              <a:rPr lang="en-US" altLang="zh-TW" dirty="0"/>
              <a:t>Intro text </a:t>
            </a:r>
            <a:r>
              <a:rPr lang="nl-NL" altLang="zh-TW" dirty="0"/>
              <a:t>–</a:t>
            </a:r>
            <a:r>
              <a:rPr lang="en-US" altLang="zh-TW" dirty="0"/>
              <a:t> Noto Sans, Size 9</a:t>
            </a:r>
            <a:endParaRPr lang="zh-TW" altLang="en-US" dirty="0"/>
          </a:p>
        </p:txBody>
      </p:sp>
      <p:sp>
        <p:nvSpPr>
          <p:cNvPr id="5" name="Text Placeholder 4"/>
          <p:cNvSpPr>
            <a:spLocks noGrp="1"/>
          </p:cNvSpPr>
          <p:nvPr>
            <p:ph type="body" sz="quarter" idx="22" hasCustomPrompt="1"/>
          </p:nvPr>
        </p:nvSpPr>
        <p:spPr>
          <a:xfrm>
            <a:off x="3670799" y="77662"/>
            <a:ext cx="3078344" cy="248578"/>
          </a:xfrm>
        </p:spPr>
        <p:txBody>
          <a:bodyPr rIns="0">
            <a:noAutofit/>
          </a:bodyPr>
          <a:lstStyle>
            <a:lvl1pPr marL="0" indent="0" algn="r">
              <a:buNone/>
              <a:defRPr sz="1600" b="1" cap="all" baseline="0">
                <a:solidFill>
                  <a:schemeClr val="bg2"/>
                </a:solidFill>
                <a:latin typeface="Oswald" panose="00000500000000000000" pitchFamily="2" charset="0"/>
                <a:ea typeface="Verdana" panose="020B0604030504040204" pitchFamily="34" charset="0"/>
                <a:cs typeface="+mj-cs"/>
              </a:defRPr>
            </a:lvl1pPr>
          </a:lstStyle>
          <a:p>
            <a:pPr lvl="0"/>
            <a:r>
              <a:rPr lang="en-US" dirty="0"/>
              <a:t>PRODUCT NAME</a:t>
            </a:r>
            <a:endParaRPr lang="nl-NL" dirty="0"/>
          </a:p>
        </p:txBody>
      </p:sp>
      <p:sp>
        <p:nvSpPr>
          <p:cNvPr id="26" name="Text Placeholder 25"/>
          <p:cNvSpPr>
            <a:spLocks noGrp="1"/>
          </p:cNvSpPr>
          <p:nvPr>
            <p:ph type="body" sz="quarter" idx="23" hasCustomPrompt="1"/>
          </p:nvPr>
        </p:nvSpPr>
        <p:spPr>
          <a:xfrm>
            <a:off x="3429580" y="3392374"/>
            <a:ext cx="3319562" cy="5617388"/>
          </a:xfrm>
        </p:spPr>
        <p:txBody>
          <a:bodyPr lIns="0" tIns="0">
            <a:normAutofit/>
          </a:bodyPr>
          <a:lstStyle>
            <a:lvl1pPr marL="0" indent="0">
              <a:buNone/>
              <a:defRPr sz="900" baseline="0">
                <a:solidFill>
                  <a:schemeClr val="tx1"/>
                </a:solidFill>
                <a:latin typeface="Noto Sans" panose="020B0502040504020204" pitchFamily="34" charset="0"/>
                <a:ea typeface="Noto Sans" panose="020B0502040504020204" pitchFamily="34" charset="0"/>
                <a:cs typeface="+mn-cs"/>
              </a:defRPr>
            </a:lvl1pPr>
          </a:lstStyle>
          <a:p>
            <a:pPr lvl="0"/>
            <a:r>
              <a:rPr lang="nl-NL" sz="900" dirty="0">
                <a:latin typeface="Verdana" panose="020B0604030504040204" pitchFamily="34" charset="0"/>
                <a:ea typeface="Verdana" panose="020B0604030504040204" pitchFamily="34" charset="0"/>
                <a:cs typeface="Verdana" panose="020B0604030504040204" pitchFamily="34" charset="0"/>
              </a:rPr>
              <a:t>SPECS &amp; Packing Info. </a:t>
            </a:r>
          </a:p>
          <a:p>
            <a:pPr lvl="0"/>
            <a:r>
              <a:rPr lang="nl-NL" sz="900" dirty="0">
                <a:latin typeface="Verdana" panose="020B0604030504040204" pitchFamily="34" charset="0"/>
                <a:ea typeface="Verdana" panose="020B0604030504040204" pitchFamily="34" charset="0"/>
                <a:cs typeface="Verdana" panose="020B0604030504040204" pitchFamily="34" charset="0"/>
              </a:rPr>
              <a:t>See example sheets for easy to copy-paste tables</a:t>
            </a:r>
            <a:endParaRPr lang="nl-NL"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832" y="-39639"/>
            <a:ext cx="1264956" cy="711538"/>
          </a:xfrm>
          <a:prstGeom prst="rect">
            <a:avLst/>
          </a:prstGeom>
        </p:spPr>
      </p:pic>
      <p:sp>
        <p:nvSpPr>
          <p:cNvPr id="29" name="TextBox 28"/>
          <p:cNvSpPr txBox="1"/>
          <p:nvPr userDrawn="1"/>
        </p:nvSpPr>
        <p:spPr>
          <a:xfrm>
            <a:off x="101600" y="3633235"/>
            <a:ext cx="712696" cy="276999"/>
          </a:xfrm>
          <a:prstGeom prst="rect">
            <a:avLst/>
          </a:prstGeom>
          <a:noFill/>
        </p:spPr>
        <p:txBody>
          <a:bodyPr wrap="none" lIns="0" rtlCol="0">
            <a:spAutoFit/>
          </a:bodyPr>
          <a:lstStyle/>
          <a:p>
            <a:r>
              <a:rPr lang="nl-NL" sz="1200" b="1" cap="all" baseline="0" dirty="0">
                <a:solidFill>
                  <a:schemeClr val="accent1"/>
                </a:solidFill>
                <a:latin typeface="Oswald" panose="00000500000000000000" pitchFamily="2" charset="0"/>
                <a:ea typeface="Verdana" panose="020B0604030504040204" pitchFamily="34" charset="0"/>
                <a:cs typeface="+mj-cs"/>
              </a:rPr>
              <a:t>FEATURES</a:t>
            </a:r>
            <a:endParaRPr lang="nl-NL" sz="900" b="1" cap="all" baseline="0" dirty="0">
              <a:solidFill>
                <a:schemeClr val="accent1"/>
              </a:solidFill>
              <a:latin typeface="Oswald" panose="00000500000000000000" pitchFamily="2" charset="0"/>
              <a:ea typeface="Verdana" panose="020B0604030504040204" pitchFamily="34" charset="0"/>
              <a:cs typeface="+mj-cs"/>
            </a:endParaRPr>
          </a:p>
        </p:txBody>
      </p:sp>
      <p:sp>
        <p:nvSpPr>
          <p:cNvPr id="30" name="TextBox 29"/>
          <p:cNvSpPr txBox="1"/>
          <p:nvPr userDrawn="1"/>
        </p:nvSpPr>
        <p:spPr>
          <a:xfrm>
            <a:off x="3338140" y="2430607"/>
            <a:ext cx="1116652" cy="276999"/>
          </a:xfrm>
          <a:prstGeom prst="rect">
            <a:avLst/>
          </a:prstGeom>
          <a:noFill/>
        </p:spPr>
        <p:txBody>
          <a:bodyPr wrap="none" lIns="0" rtlCol="0">
            <a:spAutoFit/>
          </a:bodyPr>
          <a:lstStyle/>
          <a:p>
            <a:r>
              <a:rPr lang="nl-NL" sz="1200" b="1" cap="all" baseline="0" dirty="0">
                <a:solidFill>
                  <a:schemeClr val="accent1"/>
                </a:solidFill>
                <a:latin typeface="Oswald" panose="00000500000000000000" pitchFamily="2" charset="0"/>
                <a:ea typeface="Verdana" panose="020B0604030504040204" pitchFamily="34" charset="0"/>
                <a:cs typeface="+mj-cs"/>
              </a:rPr>
              <a:t>SPECIFICATIONS</a:t>
            </a:r>
            <a:endParaRPr lang="nl-NL" sz="900" b="1" cap="all" baseline="0" dirty="0">
              <a:solidFill>
                <a:schemeClr val="accent1"/>
              </a:solidFill>
              <a:latin typeface="Oswald" panose="00000500000000000000" pitchFamily="2" charset="0"/>
              <a:ea typeface="Verdana" panose="020B0604030504040204" pitchFamily="34" charset="0"/>
              <a:cs typeface="+mj-cs"/>
            </a:endParaRPr>
          </a:p>
        </p:txBody>
      </p:sp>
      <p:sp>
        <p:nvSpPr>
          <p:cNvPr id="15" name="Text Placeholder 4">
            <a:extLst>
              <a:ext uri="{FF2B5EF4-FFF2-40B4-BE49-F238E27FC236}">
                <a16:creationId xmlns:a16="http://schemas.microsoft.com/office/drawing/2014/main" id="{92B44395-FC14-4692-92E1-965826A9F750}"/>
              </a:ext>
            </a:extLst>
          </p:cNvPr>
          <p:cNvSpPr>
            <a:spLocks noGrp="1"/>
          </p:cNvSpPr>
          <p:nvPr>
            <p:ph type="body" sz="quarter" idx="24" hasCustomPrompt="1"/>
          </p:nvPr>
        </p:nvSpPr>
        <p:spPr>
          <a:xfrm>
            <a:off x="3670799" y="326240"/>
            <a:ext cx="3078344" cy="266970"/>
          </a:xfrm>
        </p:spPr>
        <p:txBody>
          <a:bodyPr rIns="0" anchor="b">
            <a:noAutofit/>
          </a:bodyPr>
          <a:lstStyle>
            <a:lvl1pPr marL="0" indent="0" algn="r">
              <a:buNone/>
              <a:defRPr sz="1100" b="1" cap="all" baseline="0">
                <a:solidFill>
                  <a:schemeClr val="bg2"/>
                </a:solidFill>
                <a:latin typeface="Oswald" panose="00000500000000000000" pitchFamily="2" charset="0"/>
                <a:ea typeface="Verdana" panose="020B0604030504040204" pitchFamily="34" charset="0"/>
                <a:cs typeface="+mj-cs"/>
              </a:defRPr>
            </a:lvl1pPr>
          </a:lstStyle>
          <a:p>
            <a:pPr lvl="0"/>
            <a:r>
              <a:rPr lang="en-US" dirty="0"/>
              <a:t>CODE</a:t>
            </a:r>
            <a:endParaRPr lang="nl-NL" dirty="0"/>
          </a:p>
        </p:txBody>
      </p:sp>
      <p:sp>
        <p:nvSpPr>
          <p:cNvPr id="13" name="TextBox 12"/>
          <p:cNvSpPr txBox="1"/>
          <p:nvPr userDrawn="1"/>
        </p:nvSpPr>
        <p:spPr>
          <a:xfrm>
            <a:off x="96837" y="8286815"/>
            <a:ext cx="1570302" cy="276999"/>
          </a:xfrm>
          <a:prstGeom prst="rect">
            <a:avLst/>
          </a:prstGeom>
          <a:noFill/>
        </p:spPr>
        <p:txBody>
          <a:bodyPr wrap="none" lIns="0" rtlCol="0">
            <a:spAutoFit/>
          </a:bodyPr>
          <a:lstStyle/>
          <a:p>
            <a:r>
              <a:rPr lang="nl-NL" sz="1200" b="1" cap="all" baseline="0">
                <a:solidFill>
                  <a:schemeClr val="accent1"/>
                </a:solidFill>
                <a:latin typeface="Oswald" panose="00000500000000000000" pitchFamily="2" charset="0"/>
                <a:ea typeface="Verdana" panose="020B0604030504040204" pitchFamily="34" charset="0"/>
                <a:cs typeface="+mj-cs"/>
              </a:rPr>
              <a:t>PACKING INFORMATION</a:t>
            </a:r>
            <a:endParaRPr lang="nl-NL" sz="900" b="1" cap="all" baseline="0" dirty="0">
              <a:solidFill>
                <a:schemeClr val="accent1"/>
              </a:solidFill>
              <a:latin typeface="Oswald" panose="00000500000000000000" pitchFamily="2" charset="0"/>
              <a:ea typeface="Verdana" panose="020B0604030504040204" pitchFamily="34" charset="0"/>
              <a:cs typeface="+mj-cs"/>
            </a:endParaRPr>
          </a:p>
        </p:txBody>
      </p:sp>
    </p:spTree>
    <p:extLst>
      <p:ext uri="{BB962C8B-B14F-4D97-AF65-F5344CB8AC3E}">
        <p14:creationId xmlns:p14="http://schemas.microsoft.com/office/powerpoint/2010/main" val="29517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eature 6 Image + 6 Paragraph">
    <p:bg>
      <p:bgPr>
        <a:solidFill>
          <a:srgbClr val="FFFFFF"/>
        </a:solidFill>
        <a:effectLst/>
      </p:bgPr>
    </p:bg>
    <p:spTree>
      <p:nvGrpSpPr>
        <p:cNvPr id="1" name=""/>
        <p:cNvGrpSpPr/>
        <p:nvPr/>
      </p:nvGrpSpPr>
      <p:grpSpPr>
        <a:xfrm>
          <a:off x="0" y="0"/>
          <a:ext cx="0" cy="0"/>
          <a:chOff x="0" y="0"/>
          <a:chExt cx="0" cy="0"/>
        </a:xfrm>
      </p:grpSpPr>
      <p:sp>
        <p:nvSpPr>
          <p:cNvPr id="7" name="標題 6"/>
          <p:cNvSpPr>
            <a:spLocks noGrp="1"/>
          </p:cNvSpPr>
          <p:nvPr>
            <p:ph type="title" hasCustomPrompt="1"/>
          </p:nvPr>
        </p:nvSpPr>
        <p:spPr>
          <a:xfrm>
            <a:off x="398862" y="855442"/>
            <a:ext cx="6106713" cy="354234"/>
          </a:xfrm>
        </p:spPr>
        <p:txBody>
          <a:bodyPr anchor="t">
            <a:noAutofit/>
          </a:bodyPr>
          <a:lstStyle>
            <a:lvl1pPr algn="l">
              <a:defRPr lang="en-US" altLang="zh-TW" sz="1600" b="1" i="0" u="none" strike="noStrike" cap="all" baseline="0" smtClean="0">
                <a:solidFill>
                  <a:schemeClr val="accent1"/>
                </a:solidFill>
                <a:latin typeface="Oswald" panose="00000500000000000000" pitchFamily="2" charset="0"/>
                <a:ea typeface="Verdana" panose="020B0604030504040204" pitchFamily="34" charset="0"/>
                <a:cs typeface="+mj-cs"/>
              </a:defRPr>
            </a:lvl1pPr>
          </a:lstStyle>
          <a:p>
            <a:r>
              <a:rPr lang="en-US" altLang="zh-TW" dirty="0"/>
              <a:t>6 IMAGE + 6 PARAGRAPH – USED FOR FEATURES</a:t>
            </a:r>
            <a:endParaRPr lang="zh-TW" altLang="en-US" dirty="0"/>
          </a:p>
        </p:txBody>
      </p:sp>
      <p:sp>
        <p:nvSpPr>
          <p:cNvPr id="10" name="圖片版面配置區 13"/>
          <p:cNvSpPr>
            <a:spLocks noGrp="1"/>
          </p:cNvSpPr>
          <p:nvPr>
            <p:ph type="pic" sz="quarter" idx="16"/>
          </p:nvPr>
        </p:nvSpPr>
        <p:spPr>
          <a:xfrm>
            <a:off x="541736" y="1707279"/>
            <a:ext cx="1687114" cy="1972734"/>
          </a:xfrm>
          <a:prstGeom prst="rect">
            <a:avLst/>
          </a:prstGeom>
        </p:spPr>
        <p:txBody>
          <a:bodyPr>
            <a:normAutofit/>
          </a:bodyPr>
          <a:lstStyle>
            <a:lvl1pPr marL="0" indent="0" algn="ctr">
              <a:spcBef>
                <a:spcPts val="0"/>
              </a:spcBef>
              <a:buFontTx/>
              <a:buNone/>
              <a:defRPr sz="73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ltLang="zh-TW"/>
              <a:t>Click icon to add picture</a:t>
            </a:r>
            <a:endParaRPr lang="zh-TW" altLang="en-US" dirty="0"/>
          </a:p>
        </p:txBody>
      </p:sp>
      <p:sp>
        <p:nvSpPr>
          <p:cNvPr id="16" name="圖片版面配置區 13"/>
          <p:cNvSpPr>
            <a:spLocks noGrp="1"/>
          </p:cNvSpPr>
          <p:nvPr>
            <p:ph type="pic" sz="quarter" idx="20"/>
          </p:nvPr>
        </p:nvSpPr>
        <p:spPr>
          <a:xfrm>
            <a:off x="2566961" y="1707279"/>
            <a:ext cx="1687114" cy="1972734"/>
          </a:xfrm>
          <a:prstGeom prst="rect">
            <a:avLst/>
          </a:prstGeom>
        </p:spPr>
        <p:txBody>
          <a:bodyPr>
            <a:normAutofit/>
          </a:bodyPr>
          <a:lstStyle>
            <a:lvl1pPr marL="0" indent="0" algn="ctr">
              <a:spcBef>
                <a:spcPts val="0"/>
              </a:spcBef>
              <a:buFontTx/>
              <a:buNone/>
              <a:defRPr sz="731" b="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ltLang="zh-TW"/>
              <a:t>Click icon to add picture</a:t>
            </a:r>
            <a:endParaRPr lang="zh-TW" altLang="en-US" dirty="0"/>
          </a:p>
        </p:txBody>
      </p:sp>
      <p:sp>
        <p:nvSpPr>
          <p:cNvPr id="17" name="圖片版面配置區 13"/>
          <p:cNvSpPr>
            <a:spLocks noGrp="1"/>
          </p:cNvSpPr>
          <p:nvPr>
            <p:ph type="pic" sz="quarter" idx="21"/>
          </p:nvPr>
        </p:nvSpPr>
        <p:spPr>
          <a:xfrm>
            <a:off x="4592187" y="1707279"/>
            <a:ext cx="1687114" cy="1972734"/>
          </a:xfrm>
          <a:prstGeom prst="rect">
            <a:avLst/>
          </a:prstGeom>
        </p:spPr>
        <p:txBody>
          <a:bodyPr>
            <a:normAutofit/>
          </a:bodyPr>
          <a:lstStyle>
            <a:lvl1pPr marL="0" indent="0" algn="ctr">
              <a:spcBef>
                <a:spcPts val="0"/>
              </a:spcBef>
              <a:buFontTx/>
              <a:buNone/>
              <a:defRPr sz="73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ltLang="zh-TW"/>
              <a:t>Click icon to add picture</a:t>
            </a:r>
            <a:endParaRPr lang="zh-TW" altLang="en-US" dirty="0"/>
          </a:p>
        </p:txBody>
      </p:sp>
      <p:sp>
        <p:nvSpPr>
          <p:cNvPr id="13" name="圖片版面配置區 13"/>
          <p:cNvSpPr>
            <a:spLocks noGrp="1"/>
          </p:cNvSpPr>
          <p:nvPr>
            <p:ph type="pic" sz="quarter" idx="24"/>
          </p:nvPr>
        </p:nvSpPr>
        <p:spPr>
          <a:xfrm>
            <a:off x="560786" y="5669679"/>
            <a:ext cx="1687114" cy="1972734"/>
          </a:xfrm>
          <a:prstGeom prst="rect">
            <a:avLst/>
          </a:prstGeom>
        </p:spPr>
        <p:txBody>
          <a:bodyPr>
            <a:normAutofit/>
          </a:bodyPr>
          <a:lstStyle>
            <a:lvl1pPr marL="0" indent="0" algn="ctr">
              <a:spcBef>
                <a:spcPts val="0"/>
              </a:spcBef>
              <a:buFontTx/>
              <a:buNone/>
              <a:defRPr sz="73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ltLang="zh-TW"/>
              <a:t>Click icon to add picture</a:t>
            </a:r>
            <a:endParaRPr lang="zh-TW" altLang="en-US" dirty="0"/>
          </a:p>
        </p:txBody>
      </p:sp>
      <p:sp>
        <p:nvSpPr>
          <p:cNvPr id="20" name="圖片版面配置區 13"/>
          <p:cNvSpPr>
            <a:spLocks noGrp="1"/>
          </p:cNvSpPr>
          <p:nvPr>
            <p:ph type="pic" sz="quarter" idx="26"/>
          </p:nvPr>
        </p:nvSpPr>
        <p:spPr>
          <a:xfrm>
            <a:off x="2586011" y="5669679"/>
            <a:ext cx="1687114" cy="1972734"/>
          </a:xfrm>
          <a:prstGeom prst="rect">
            <a:avLst/>
          </a:prstGeom>
        </p:spPr>
        <p:txBody>
          <a:bodyPr>
            <a:normAutofit/>
          </a:bodyPr>
          <a:lstStyle>
            <a:lvl1pPr marL="0" indent="0" algn="ctr">
              <a:spcBef>
                <a:spcPts val="0"/>
              </a:spcBef>
              <a:buFontTx/>
              <a:buNone/>
              <a:defRPr sz="731" b="0">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ltLang="zh-TW"/>
              <a:t>Click icon to add picture</a:t>
            </a:r>
            <a:endParaRPr lang="zh-TW" altLang="en-US" dirty="0"/>
          </a:p>
        </p:txBody>
      </p:sp>
      <p:sp>
        <p:nvSpPr>
          <p:cNvPr id="21" name="圖片版面配置區 13"/>
          <p:cNvSpPr>
            <a:spLocks noGrp="1"/>
          </p:cNvSpPr>
          <p:nvPr>
            <p:ph type="pic" sz="quarter" idx="27"/>
          </p:nvPr>
        </p:nvSpPr>
        <p:spPr>
          <a:xfrm>
            <a:off x="4611237" y="5669679"/>
            <a:ext cx="1687114" cy="1972734"/>
          </a:xfrm>
          <a:prstGeom prst="rect">
            <a:avLst/>
          </a:prstGeom>
        </p:spPr>
        <p:txBody>
          <a:bodyPr>
            <a:normAutofit/>
          </a:bodyPr>
          <a:lstStyle>
            <a:lvl1pPr marL="0" indent="0" algn="ctr">
              <a:spcBef>
                <a:spcPts val="0"/>
              </a:spcBef>
              <a:buFontTx/>
              <a:buNone/>
              <a:defRPr sz="731">
                <a:solidFill>
                  <a:schemeClr val="bg1">
                    <a:lumMod val="50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altLang="zh-TW"/>
              <a:t>Click icon to add picture</a:t>
            </a:r>
            <a:endParaRPr lang="zh-TW" altLang="en-US" dirty="0"/>
          </a:p>
        </p:txBody>
      </p:sp>
      <p:sp>
        <p:nvSpPr>
          <p:cNvPr id="25" name="Rectangle 24"/>
          <p:cNvSpPr/>
          <p:nvPr userDrawn="1"/>
        </p:nvSpPr>
        <p:spPr>
          <a:xfrm>
            <a:off x="0" y="-1"/>
            <a:ext cx="6858000" cy="6374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文字版面配置區 10"/>
          <p:cNvSpPr>
            <a:spLocks noGrp="1"/>
          </p:cNvSpPr>
          <p:nvPr>
            <p:ph type="body" sz="quarter" idx="19" hasCustomPrompt="1"/>
          </p:nvPr>
        </p:nvSpPr>
        <p:spPr>
          <a:xfrm>
            <a:off x="560786" y="3801273"/>
            <a:ext cx="1687114" cy="231292"/>
          </a:xfrm>
          <a:prstGeom prst="rect">
            <a:avLst/>
          </a:prstGeom>
        </p:spPr>
        <p:txBody>
          <a:bodyPr tIns="0">
            <a:normAutofit/>
          </a:bodyPr>
          <a:lstStyle>
            <a:lvl1pPr marL="0" indent="0" algn="l">
              <a:lnSpc>
                <a:spcPct val="100000"/>
              </a:lnSpc>
              <a:spcBef>
                <a:spcPts val="0"/>
              </a:spcBef>
              <a:spcAft>
                <a:spcPts val="0"/>
              </a:spcAft>
              <a:buNone/>
              <a:defRPr sz="900" b="1" i="0" baseline="0">
                <a:solidFill>
                  <a:srgbClr val="53565A"/>
                </a:solidFill>
                <a:latin typeface="Noto Sans" panose="020B0502040504020204" pitchFamily="34" charset="0"/>
                <a:ea typeface="Noto Sans" panose="020B0502040504020204" pitchFamily="34" charset="0"/>
                <a:cs typeface="+mn-cs"/>
              </a:defRPr>
            </a:lvl1pPr>
          </a:lstStyle>
          <a:p>
            <a:pPr lvl="0"/>
            <a:r>
              <a:rPr lang="en-US" altLang="zh-TW" dirty="0"/>
              <a:t>Title Case</a:t>
            </a:r>
            <a:endParaRPr lang="zh-TW" altLang="en-US" dirty="0"/>
          </a:p>
        </p:txBody>
      </p:sp>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0832" y="-39639"/>
            <a:ext cx="1264956" cy="711538"/>
          </a:xfrm>
          <a:prstGeom prst="rect">
            <a:avLst/>
          </a:prstGeom>
        </p:spPr>
      </p:pic>
      <p:sp>
        <p:nvSpPr>
          <p:cNvPr id="24" name="文字版面配置區 10">
            <a:extLst>
              <a:ext uri="{FF2B5EF4-FFF2-40B4-BE49-F238E27FC236}">
                <a16:creationId xmlns:a16="http://schemas.microsoft.com/office/drawing/2014/main" id="{AE3EF853-63EF-489A-A5F4-25F20A2F7CBB}"/>
              </a:ext>
            </a:extLst>
          </p:cNvPr>
          <p:cNvSpPr>
            <a:spLocks noGrp="1"/>
          </p:cNvSpPr>
          <p:nvPr>
            <p:ph type="body" sz="quarter" idx="30" hasCustomPrompt="1"/>
          </p:nvPr>
        </p:nvSpPr>
        <p:spPr>
          <a:xfrm>
            <a:off x="560786" y="4153825"/>
            <a:ext cx="1687114" cy="1163302"/>
          </a:xfrm>
          <a:prstGeom prst="rect">
            <a:avLst/>
          </a:prstGeom>
        </p:spPr>
        <p:txBody>
          <a:bodyPr tIns="0">
            <a:normAutofit/>
          </a:bodyPr>
          <a:lstStyle>
            <a:lvl1pPr marL="0" indent="0" algn="l">
              <a:lnSpc>
                <a:spcPct val="100000"/>
              </a:lnSpc>
              <a:spcBef>
                <a:spcPts val="0"/>
              </a:spcBef>
              <a:spcAft>
                <a:spcPts val="0"/>
              </a:spcAft>
              <a:buNone/>
              <a:defRPr sz="900" b="0" i="0" baseline="0">
                <a:solidFill>
                  <a:srgbClr val="53565A"/>
                </a:solidFill>
                <a:latin typeface="Noto Sans" panose="020B0502040504020204" pitchFamily="34" charset="0"/>
                <a:ea typeface="Noto Sans" panose="020B0502040504020204" pitchFamily="34" charset="0"/>
                <a:cs typeface="+mn-cs"/>
              </a:defRPr>
            </a:lvl1pPr>
          </a:lstStyle>
          <a:p>
            <a:pPr lvl="0"/>
            <a:r>
              <a:rPr lang="en-US" altLang="zh-TW" dirty="0"/>
              <a:t>Start article content here.</a:t>
            </a:r>
            <a:endParaRPr lang="zh-TW" altLang="en-US" dirty="0"/>
          </a:p>
        </p:txBody>
      </p:sp>
      <p:sp>
        <p:nvSpPr>
          <p:cNvPr id="29" name="文字版面配置區 10">
            <a:extLst>
              <a:ext uri="{FF2B5EF4-FFF2-40B4-BE49-F238E27FC236}">
                <a16:creationId xmlns:a16="http://schemas.microsoft.com/office/drawing/2014/main" id="{D8BA1257-E27D-4FE8-B5E9-8948D3D0AB63}"/>
              </a:ext>
            </a:extLst>
          </p:cNvPr>
          <p:cNvSpPr>
            <a:spLocks noGrp="1"/>
          </p:cNvSpPr>
          <p:nvPr>
            <p:ph type="body" sz="quarter" idx="32" hasCustomPrompt="1"/>
          </p:nvPr>
        </p:nvSpPr>
        <p:spPr>
          <a:xfrm>
            <a:off x="2585443" y="4153824"/>
            <a:ext cx="1687114" cy="1158961"/>
          </a:xfrm>
          <a:prstGeom prst="rect">
            <a:avLst/>
          </a:prstGeom>
        </p:spPr>
        <p:txBody>
          <a:bodyPr tIns="0">
            <a:normAutofit/>
          </a:bodyPr>
          <a:lstStyle>
            <a:lvl1pPr marL="0" indent="0" algn="l">
              <a:lnSpc>
                <a:spcPct val="100000"/>
              </a:lnSpc>
              <a:spcBef>
                <a:spcPts val="0"/>
              </a:spcBef>
              <a:spcAft>
                <a:spcPts val="0"/>
              </a:spcAft>
              <a:buNone/>
              <a:defRPr sz="900" b="0" i="0" baseline="0">
                <a:solidFill>
                  <a:srgbClr val="53565A"/>
                </a:solidFill>
                <a:latin typeface="Noto Sans" panose="020B0502040504020204" pitchFamily="34" charset="0"/>
                <a:ea typeface="Noto Sans" panose="020B0502040504020204" pitchFamily="34" charset="0"/>
                <a:cs typeface="+mn-cs"/>
              </a:defRPr>
            </a:lvl1pPr>
          </a:lstStyle>
          <a:p>
            <a:pPr lvl="0"/>
            <a:r>
              <a:rPr lang="en-US" altLang="zh-TW" dirty="0"/>
              <a:t>Start article content here.</a:t>
            </a:r>
            <a:endParaRPr lang="zh-TW" altLang="en-US" dirty="0"/>
          </a:p>
        </p:txBody>
      </p:sp>
      <p:sp>
        <p:nvSpPr>
          <p:cNvPr id="30" name="文字版面配置區 10">
            <a:extLst>
              <a:ext uri="{FF2B5EF4-FFF2-40B4-BE49-F238E27FC236}">
                <a16:creationId xmlns:a16="http://schemas.microsoft.com/office/drawing/2014/main" id="{515927A9-76C2-4B65-AEC7-AF89D49E8D35}"/>
              </a:ext>
            </a:extLst>
          </p:cNvPr>
          <p:cNvSpPr>
            <a:spLocks noGrp="1"/>
          </p:cNvSpPr>
          <p:nvPr>
            <p:ph type="body" sz="quarter" idx="33" hasCustomPrompt="1"/>
          </p:nvPr>
        </p:nvSpPr>
        <p:spPr>
          <a:xfrm>
            <a:off x="4592187" y="3803685"/>
            <a:ext cx="1687114" cy="231292"/>
          </a:xfrm>
          <a:prstGeom prst="rect">
            <a:avLst/>
          </a:prstGeom>
        </p:spPr>
        <p:txBody>
          <a:bodyPr tIns="0">
            <a:normAutofit/>
          </a:bodyPr>
          <a:lstStyle>
            <a:lvl1pPr marL="0" indent="0" algn="l">
              <a:lnSpc>
                <a:spcPct val="100000"/>
              </a:lnSpc>
              <a:spcBef>
                <a:spcPts val="0"/>
              </a:spcBef>
              <a:spcAft>
                <a:spcPts val="0"/>
              </a:spcAft>
              <a:buNone/>
              <a:defRPr sz="900" b="1" i="0" baseline="0">
                <a:solidFill>
                  <a:srgbClr val="53565A"/>
                </a:solidFill>
                <a:latin typeface="Noto Sans" panose="020B0502040504020204" pitchFamily="34" charset="0"/>
                <a:ea typeface="Noto Sans" panose="020B0502040504020204" pitchFamily="34" charset="0"/>
                <a:cs typeface="+mn-cs"/>
              </a:defRPr>
            </a:lvl1pPr>
          </a:lstStyle>
          <a:p>
            <a:pPr lvl="0"/>
            <a:r>
              <a:rPr lang="en-US" altLang="zh-TW" dirty="0"/>
              <a:t>Title Case</a:t>
            </a:r>
            <a:endParaRPr lang="zh-TW" altLang="en-US" dirty="0"/>
          </a:p>
        </p:txBody>
      </p:sp>
      <p:sp>
        <p:nvSpPr>
          <p:cNvPr id="31" name="文字版面配置區 10">
            <a:extLst>
              <a:ext uri="{FF2B5EF4-FFF2-40B4-BE49-F238E27FC236}">
                <a16:creationId xmlns:a16="http://schemas.microsoft.com/office/drawing/2014/main" id="{7E00774E-27E6-4FE0-BA9D-EFFFB97082C6}"/>
              </a:ext>
            </a:extLst>
          </p:cNvPr>
          <p:cNvSpPr>
            <a:spLocks noGrp="1"/>
          </p:cNvSpPr>
          <p:nvPr>
            <p:ph type="body" sz="quarter" idx="34" hasCustomPrompt="1"/>
          </p:nvPr>
        </p:nvSpPr>
        <p:spPr>
          <a:xfrm>
            <a:off x="4611236" y="4163647"/>
            <a:ext cx="1687114" cy="1149137"/>
          </a:xfrm>
          <a:prstGeom prst="rect">
            <a:avLst/>
          </a:prstGeom>
        </p:spPr>
        <p:txBody>
          <a:bodyPr tIns="0">
            <a:normAutofit/>
          </a:bodyPr>
          <a:lstStyle>
            <a:lvl1pPr marL="0" indent="0" algn="l">
              <a:lnSpc>
                <a:spcPct val="100000"/>
              </a:lnSpc>
              <a:spcBef>
                <a:spcPts val="0"/>
              </a:spcBef>
              <a:spcAft>
                <a:spcPts val="0"/>
              </a:spcAft>
              <a:buNone/>
              <a:defRPr sz="900" b="0" i="0" baseline="0">
                <a:solidFill>
                  <a:srgbClr val="53565A"/>
                </a:solidFill>
                <a:latin typeface="Noto Sans" panose="020B0502040504020204" pitchFamily="34" charset="0"/>
                <a:ea typeface="Noto Sans" panose="020B0502040504020204" pitchFamily="34" charset="0"/>
                <a:cs typeface="+mn-cs"/>
              </a:defRPr>
            </a:lvl1pPr>
          </a:lstStyle>
          <a:p>
            <a:pPr lvl="0"/>
            <a:r>
              <a:rPr lang="en-US" altLang="zh-TW" dirty="0"/>
              <a:t>Start article content here.</a:t>
            </a:r>
            <a:endParaRPr lang="zh-TW" altLang="en-US" dirty="0"/>
          </a:p>
        </p:txBody>
      </p:sp>
      <p:sp>
        <p:nvSpPr>
          <p:cNvPr id="32" name="文字版面配置區 10">
            <a:extLst>
              <a:ext uri="{FF2B5EF4-FFF2-40B4-BE49-F238E27FC236}">
                <a16:creationId xmlns:a16="http://schemas.microsoft.com/office/drawing/2014/main" id="{6AACA3ED-8610-49E2-A334-234594CE6CE8}"/>
              </a:ext>
            </a:extLst>
          </p:cNvPr>
          <p:cNvSpPr>
            <a:spLocks noGrp="1"/>
          </p:cNvSpPr>
          <p:nvPr>
            <p:ph type="body" sz="quarter" idx="35" hasCustomPrompt="1"/>
          </p:nvPr>
        </p:nvSpPr>
        <p:spPr>
          <a:xfrm>
            <a:off x="560786" y="7766452"/>
            <a:ext cx="1687114" cy="242718"/>
          </a:xfrm>
          <a:prstGeom prst="rect">
            <a:avLst/>
          </a:prstGeom>
        </p:spPr>
        <p:txBody>
          <a:bodyPr tIns="0">
            <a:normAutofit/>
          </a:bodyPr>
          <a:lstStyle>
            <a:lvl1pPr marL="0" indent="0" algn="l">
              <a:lnSpc>
                <a:spcPct val="100000"/>
              </a:lnSpc>
              <a:spcBef>
                <a:spcPts val="0"/>
              </a:spcBef>
              <a:spcAft>
                <a:spcPts val="0"/>
              </a:spcAft>
              <a:buNone/>
              <a:defRPr sz="900" b="1" i="0" baseline="0">
                <a:solidFill>
                  <a:srgbClr val="53565A"/>
                </a:solidFill>
                <a:latin typeface="Noto Sans" panose="020B0502040504020204" pitchFamily="34" charset="0"/>
                <a:ea typeface="Noto Sans" panose="020B0502040504020204" pitchFamily="34" charset="0"/>
                <a:cs typeface="+mn-cs"/>
              </a:defRPr>
            </a:lvl1pPr>
          </a:lstStyle>
          <a:p>
            <a:pPr lvl="0"/>
            <a:r>
              <a:rPr lang="en-US" altLang="zh-TW" dirty="0"/>
              <a:t>Title Case</a:t>
            </a:r>
            <a:endParaRPr lang="zh-TW" altLang="en-US" dirty="0"/>
          </a:p>
        </p:txBody>
      </p:sp>
      <p:sp>
        <p:nvSpPr>
          <p:cNvPr id="34" name="文字版面配置區 10">
            <a:extLst>
              <a:ext uri="{FF2B5EF4-FFF2-40B4-BE49-F238E27FC236}">
                <a16:creationId xmlns:a16="http://schemas.microsoft.com/office/drawing/2014/main" id="{2F1A2A7D-1AB6-4A61-83D2-EA2A1ECD4AFE}"/>
              </a:ext>
            </a:extLst>
          </p:cNvPr>
          <p:cNvSpPr>
            <a:spLocks noGrp="1"/>
          </p:cNvSpPr>
          <p:nvPr>
            <p:ph type="body" sz="quarter" idx="37" hasCustomPrompt="1"/>
          </p:nvPr>
        </p:nvSpPr>
        <p:spPr>
          <a:xfrm>
            <a:off x="2585443" y="7764209"/>
            <a:ext cx="1687114" cy="242718"/>
          </a:xfrm>
          <a:prstGeom prst="rect">
            <a:avLst/>
          </a:prstGeom>
        </p:spPr>
        <p:txBody>
          <a:bodyPr tIns="0">
            <a:normAutofit/>
          </a:bodyPr>
          <a:lstStyle>
            <a:lvl1pPr marL="0" indent="0" algn="l">
              <a:lnSpc>
                <a:spcPct val="100000"/>
              </a:lnSpc>
              <a:spcBef>
                <a:spcPts val="0"/>
              </a:spcBef>
              <a:spcAft>
                <a:spcPts val="0"/>
              </a:spcAft>
              <a:buNone/>
              <a:defRPr sz="900" b="1" i="0" baseline="0">
                <a:solidFill>
                  <a:srgbClr val="53565A"/>
                </a:solidFill>
                <a:latin typeface="Noto Sans" panose="020B0502040504020204" pitchFamily="34" charset="0"/>
                <a:ea typeface="Noto Sans" panose="020B0502040504020204" pitchFamily="34" charset="0"/>
                <a:cs typeface="+mn-cs"/>
              </a:defRPr>
            </a:lvl1pPr>
          </a:lstStyle>
          <a:p>
            <a:pPr lvl="0"/>
            <a:r>
              <a:rPr lang="en-US" altLang="zh-TW" dirty="0"/>
              <a:t>Title Case</a:t>
            </a:r>
            <a:endParaRPr lang="zh-TW" altLang="en-US" dirty="0"/>
          </a:p>
        </p:txBody>
      </p:sp>
      <p:sp>
        <p:nvSpPr>
          <p:cNvPr id="36" name="文字版面配置區 10">
            <a:extLst>
              <a:ext uri="{FF2B5EF4-FFF2-40B4-BE49-F238E27FC236}">
                <a16:creationId xmlns:a16="http://schemas.microsoft.com/office/drawing/2014/main" id="{A9F0EF41-BC63-48A0-89A8-5CD7D1FC4C20}"/>
              </a:ext>
            </a:extLst>
          </p:cNvPr>
          <p:cNvSpPr>
            <a:spLocks noGrp="1"/>
          </p:cNvSpPr>
          <p:nvPr>
            <p:ph type="body" sz="quarter" idx="39" hasCustomPrompt="1"/>
          </p:nvPr>
        </p:nvSpPr>
        <p:spPr>
          <a:xfrm>
            <a:off x="4611236" y="7764209"/>
            <a:ext cx="1687114" cy="242718"/>
          </a:xfrm>
          <a:prstGeom prst="rect">
            <a:avLst/>
          </a:prstGeom>
        </p:spPr>
        <p:txBody>
          <a:bodyPr tIns="0">
            <a:normAutofit/>
          </a:bodyPr>
          <a:lstStyle>
            <a:lvl1pPr marL="0" indent="0" algn="l">
              <a:lnSpc>
                <a:spcPct val="100000"/>
              </a:lnSpc>
              <a:spcBef>
                <a:spcPts val="0"/>
              </a:spcBef>
              <a:spcAft>
                <a:spcPts val="0"/>
              </a:spcAft>
              <a:buNone/>
              <a:defRPr sz="900" b="1" i="0" baseline="0">
                <a:solidFill>
                  <a:srgbClr val="53565A"/>
                </a:solidFill>
                <a:latin typeface="Noto Sans" panose="020B0502040504020204" pitchFamily="34" charset="0"/>
                <a:ea typeface="Noto Sans" panose="020B0502040504020204" pitchFamily="34" charset="0"/>
                <a:cs typeface="+mn-cs"/>
              </a:defRPr>
            </a:lvl1pPr>
          </a:lstStyle>
          <a:p>
            <a:pPr lvl="0"/>
            <a:r>
              <a:rPr lang="en-US" altLang="zh-TW" dirty="0"/>
              <a:t>Title Case</a:t>
            </a:r>
            <a:endParaRPr lang="zh-TW" altLang="en-US" dirty="0"/>
          </a:p>
        </p:txBody>
      </p:sp>
      <p:sp>
        <p:nvSpPr>
          <p:cNvPr id="23" name="文字版面配置區 10">
            <a:extLst>
              <a:ext uri="{FF2B5EF4-FFF2-40B4-BE49-F238E27FC236}">
                <a16:creationId xmlns:a16="http://schemas.microsoft.com/office/drawing/2014/main" id="{AE3EF853-63EF-489A-A5F4-25F20A2F7CBB}"/>
              </a:ext>
            </a:extLst>
          </p:cNvPr>
          <p:cNvSpPr>
            <a:spLocks noGrp="1"/>
          </p:cNvSpPr>
          <p:nvPr>
            <p:ph type="body" sz="quarter" idx="40" hasCustomPrompt="1"/>
          </p:nvPr>
        </p:nvSpPr>
        <p:spPr>
          <a:xfrm>
            <a:off x="560786" y="8133209"/>
            <a:ext cx="1687114" cy="1163302"/>
          </a:xfrm>
          <a:prstGeom prst="rect">
            <a:avLst/>
          </a:prstGeom>
        </p:spPr>
        <p:txBody>
          <a:bodyPr tIns="0">
            <a:normAutofit/>
          </a:bodyPr>
          <a:lstStyle>
            <a:lvl1pPr marL="0" indent="0" algn="l">
              <a:lnSpc>
                <a:spcPct val="100000"/>
              </a:lnSpc>
              <a:spcBef>
                <a:spcPts val="0"/>
              </a:spcBef>
              <a:spcAft>
                <a:spcPts val="0"/>
              </a:spcAft>
              <a:buNone/>
              <a:defRPr sz="900" b="0" i="0" baseline="0">
                <a:solidFill>
                  <a:srgbClr val="53565A"/>
                </a:solidFill>
                <a:latin typeface="Noto Sans" panose="020B0502040504020204" pitchFamily="34" charset="0"/>
                <a:ea typeface="Noto Sans" panose="020B0502040504020204" pitchFamily="34" charset="0"/>
                <a:cs typeface="+mn-cs"/>
              </a:defRPr>
            </a:lvl1pPr>
          </a:lstStyle>
          <a:p>
            <a:pPr lvl="0"/>
            <a:r>
              <a:rPr lang="en-US" altLang="zh-TW" dirty="0"/>
              <a:t>Start article content here.</a:t>
            </a:r>
            <a:endParaRPr lang="zh-TW" altLang="en-US" dirty="0"/>
          </a:p>
        </p:txBody>
      </p:sp>
      <p:sp>
        <p:nvSpPr>
          <p:cNvPr id="38" name="文字版面配置區 10">
            <a:extLst>
              <a:ext uri="{FF2B5EF4-FFF2-40B4-BE49-F238E27FC236}">
                <a16:creationId xmlns:a16="http://schemas.microsoft.com/office/drawing/2014/main" id="{AE3EF853-63EF-489A-A5F4-25F20A2F7CBB}"/>
              </a:ext>
            </a:extLst>
          </p:cNvPr>
          <p:cNvSpPr>
            <a:spLocks noGrp="1"/>
          </p:cNvSpPr>
          <p:nvPr>
            <p:ph type="body" sz="quarter" idx="41" hasCustomPrompt="1"/>
          </p:nvPr>
        </p:nvSpPr>
        <p:spPr>
          <a:xfrm>
            <a:off x="2585443" y="8133209"/>
            <a:ext cx="1687114" cy="1163302"/>
          </a:xfrm>
          <a:prstGeom prst="rect">
            <a:avLst/>
          </a:prstGeom>
        </p:spPr>
        <p:txBody>
          <a:bodyPr tIns="0">
            <a:normAutofit/>
          </a:bodyPr>
          <a:lstStyle>
            <a:lvl1pPr marL="0" indent="0" algn="l">
              <a:lnSpc>
                <a:spcPct val="100000"/>
              </a:lnSpc>
              <a:spcBef>
                <a:spcPts val="0"/>
              </a:spcBef>
              <a:spcAft>
                <a:spcPts val="0"/>
              </a:spcAft>
              <a:buNone/>
              <a:defRPr sz="900" b="0" i="0" baseline="0">
                <a:solidFill>
                  <a:srgbClr val="53565A"/>
                </a:solidFill>
                <a:latin typeface="Noto Sans" panose="020B0502040504020204" pitchFamily="34" charset="0"/>
                <a:ea typeface="Noto Sans" panose="020B0502040504020204" pitchFamily="34" charset="0"/>
                <a:cs typeface="+mn-cs"/>
              </a:defRPr>
            </a:lvl1pPr>
          </a:lstStyle>
          <a:p>
            <a:pPr lvl="0"/>
            <a:r>
              <a:rPr lang="en-US" altLang="zh-TW" dirty="0"/>
              <a:t>Start article content here.</a:t>
            </a:r>
            <a:endParaRPr lang="zh-TW" altLang="en-US" dirty="0"/>
          </a:p>
        </p:txBody>
      </p:sp>
      <p:sp>
        <p:nvSpPr>
          <p:cNvPr id="39" name="文字版面配置區 10">
            <a:extLst>
              <a:ext uri="{FF2B5EF4-FFF2-40B4-BE49-F238E27FC236}">
                <a16:creationId xmlns:a16="http://schemas.microsoft.com/office/drawing/2014/main" id="{AE3EF853-63EF-489A-A5F4-25F20A2F7CBB}"/>
              </a:ext>
            </a:extLst>
          </p:cNvPr>
          <p:cNvSpPr>
            <a:spLocks noGrp="1"/>
          </p:cNvSpPr>
          <p:nvPr>
            <p:ph type="body" sz="quarter" idx="42" hasCustomPrompt="1"/>
          </p:nvPr>
        </p:nvSpPr>
        <p:spPr>
          <a:xfrm>
            <a:off x="4611236" y="8133209"/>
            <a:ext cx="1687114" cy="1163302"/>
          </a:xfrm>
          <a:prstGeom prst="rect">
            <a:avLst/>
          </a:prstGeom>
        </p:spPr>
        <p:txBody>
          <a:bodyPr tIns="0">
            <a:normAutofit/>
          </a:bodyPr>
          <a:lstStyle>
            <a:lvl1pPr marL="0" indent="0" algn="l">
              <a:lnSpc>
                <a:spcPct val="100000"/>
              </a:lnSpc>
              <a:spcBef>
                <a:spcPts val="0"/>
              </a:spcBef>
              <a:spcAft>
                <a:spcPts val="0"/>
              </a:spcAft>
              <a:buNone/>
              <a:defRPr sz="900" b="0" i="0" baseline="0">
                <a:solidFill>
                  <a:srgbClr val="53565A"/>
                </a:solidFill>
                <a:latin typeface="Noto Sans" panose="020B0502040504020204" pitchFamily="34" charset="0"/>
                <a:ea typeface="Noto Sans" panose="020B0502040504020204" pitchFamily="34" charset="0"/>
                <a:cs typeface="+mn-cs"/>
              </a:defRPr>
            </a:lvl1pPr>
          </a:lstStyle>
          <a:p>
            <a:pPr lvl="0"/>
            <a:r>
              <a:rPr lang="en-US" altLang="zh-TW" dirty="0"/>
              <a:t>Start article content here.</a:t>
            </a:r>
            <a:endParaRPr lang="zh-TW" altLang="en-US" dirty="0"/>
          </a:p>
        </p:txBody>
      </p:sp>
      <p:sp>
        <p:nvSpPr>
          <p:cNvPr id="33" name="文字版面配置區 10"/>
          <p:cNvSpPr>
            <a:spLocks noGrp="1"/>
          </p:cNvSpPr>
          <p:nvPr>
            <p:ph type="body" sz="quarter" idx="43" hasCustomPrompt="1"/>
          </p:nvPr>
        </p:nvSpPr>
        <p:spPr>
          <a:xfrm>
            <a:off x="2576486" y="3801273"/>
            <a:ext cx="1687114" cy="231292"/>
          </a:xfrm>
          <a:prstGeom prst="rect">
            <a:avLst/>
          </a:prstGeom>
        </p:spPr>
        <p:txBody>
          <a:bodyPr tIns="0">
            <a:normAutofit/>
          </a:bodyPr>
          <a:lstStyle>
            <a:lvl1pPr marL="0" indent="0" algn="l">
              <a:lnSpc>
                <a:spcPct val="100000"/>
              </a:lnSpc>
              <a:spcBef>
                <a:spcPts val="0"/>
              </a:spcBef>
              <a:spcAft>
                <a:spcPts val="0"/>
              </a:spcAft>
              <a:buNone/>
              <a:defRPr sz="900" b="1" i="0" baseline="0">
                <a:solidFill>
                  <a:srgbClr val="53565A"/>
                </a:solidFill>
                <a:latin typeface="Noto Sans" panose="020B0502040504020204" pitchFamily="34" charset="0"/>
                <a:ea typeface="Noto Sans" panose="020B0502040504020204" pitchFamily="34" charset="0"/>
                <a:cs typeface="+mn-cs"/>
              </a:defRPr>
            </a:lvl1pPr>
          </a:lstStyle>
          <a:p>
            <a:pPr lvl="0"/>
            <a:r>
              <a:rPr lang="en-US" altLang="zh-TW" dirty="0"/>
              <a:t>Title Case</a:t>
            </a:r>
            <a:endParaRPr lang="zh-TW" altLang="en-US" dirty="0"/>
          </a:p>
        </p:txBody>
      </p:sp>
    </p:spTree>
    <p:extLst>
      <p:ext uri="{BB962C8B-B14F-4D97-AF65-F5344CB8AC3E}">
        <p14:creationId xmlns:p14="http://schemas.microsoft.com/office/powerpoint/2010/main" val="1463806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9" y="527403"/>
            <a:ext cx="5915025" cy="1914702"/>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71489" y="2637014"/>
            <a:ext cx="5915025" cy="6285268"/>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548">
                <a:solidFill>
                  <a:schemeClr val="tx1">
                    <a:tint val="75000"/>
                  </a:schemeClr>
                </a:solidFill>
              </a:defRPr>
            </a:lvl1pPr>
          </a:lstStyle>
          <a:p>
            <a:fld id="{AAD6343A-538C-40FB-9B32-DC04E5652D63}" type="datetimeFigureOut">
              <a:rPr lang="nl-NL" smtClean="0"/>
              <a:t>30-5-2022</a:t>
            </a:fld>
            <a:endParaRPr lang="nl-NL"/>
          </a:p>
        </p:txBody>
      </p:sp>
      <p:sp>
        <p:nvSpPr>
          <p:cNvPr id="5" name="Footer Placeholder 4"/>
          <p:cNvSpPr>
            <a:spLocks noGrp="1"/>
          </p:cNvSpPr>
          <p:nvPr>
            <p:ph type="ftr" sz="quarter" idx="3"/>
          </p:nvPr>
        </p:nvSpPr>
        <p:spPr>
          <a:xfrm>
            <a:off x="2271714" y="9181397"/>
            <a:ext cx="2314575" cy="527403"/>
          </a:xfrm>
          <a:prstGeom prst="rect">
            <a:avLst/>
          </a:prstGeom>
        </p:spPr>
        <p:txBody>
          <a:bodyPr vert="horz" lIns="91440" tIns="45720" rIns="91440" bIns="45720" rtlCol="0" anchor="ctr"/>
          <a:lstStyle>
            <a:lvl1pPr algn="ctr">
              <a:defRPr sz="548">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548">
                <a:solidFill>
                  <a:schemeClr val="tx1">
                    <a:tint val="75000"/>
                  </a:schemeClr>
                </a:solidFill>
              </a:defRPr>
            </a:lvl1pPr>
          </a:lstStyle>
          <a:p>
            <a:fld id="{56A6352B-4416-4820-A1B8-03A1A483DB7C}" type="slidenum">
              <a:rPr lang="nl-NL" smtClean="0"/>
              <a:t>‹#›</a:t>
            </a:fld>
            <a:endParaRPr lang="nl-NL"/>
          </a:p>
        </p:txBody>
      </p:sp>
      <p:sp>
        <p:nvSpPr>
          <p:cNvPr id="7" name="Rectangle 6">
            <a:extLst>
              <a:ext uri="{FF2B5EF4-FFF2-40B4-BE49-F238E27FC236}">
                <a16:creationId xmlns:a16="http://schemas.microsoft.com/office/drawing/2014/main" id="{24E57836-9962-460E-AA8E-7968F242868F}"/>
              </a:ext>
            </a:extLst>
          </p:cNvPr>
          <p:cNvSpPr/>
          <p:nvPr userDrawn="1"/>
        </p:nvSpPr>
        <p:spPr>
          <a:xfrm>
            <a:off x="0" y="9726000"/>
            <a:ext cx="6858000" cy="18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7822595"/>
      </p:ext>
    </p:extLst>
  </p:cSld>
  <p:clrMap bg1="lt1" tx1="dk1" bg2="lt2" tx2="dk2" accent1="accent1" accent2="accent2" accent3="accent3" accent4="accent4" accent5="accent5" accent6="accent6" hlink="hlink" folHlink="folHlink"/>
  <p:sldLayoutIdLst>
    <p:sldLayoutId id="2147483679" r:id="rId1"/>
    <p:sldLayoutId id="2147483678" r:id="rId2"/>
  </p:sldLayoutIdLst>
  <p:txStyles>
    <p:titleStyle>
      <a:lvl1pPr algn="l" defTabSz="417899" rtl="0" eaLnBrk="1" latinLnBrk="0" hangingPunct="1">
        <a:lnSpc>
          <a:spcPct val="90000"/>
        </a:lnSpc>
        <a:spcBef>
          <a:spcPct val="0"/>
        </a:spcBef>
        <a:buNone/>
        <a:defRPr sz="2000" b="1" i="0" kern="1200" cap="all" baseline="0">
          <a:solidFill>
            <a:schemeClr val="tx1"/>
          </a:solidFill>
          <a:latin typeface="Oswald" panose="00000500000000000000" pitchFamily="2" charset="0"/>
          <a:ea typeface="+mj-ea"/>
          <a:cs typeface="+mj-cs"/>
        </a:defRPr>
      </a:lvl1pPr>
    </p:titleStyle>
    <p:bodyStyle>
      <a:lvl1pPr marL="0" indent="0" algn="l" defTabSz="417899" rtl="0" eaLnBrk="1" latinLnBrk="0" hangingPunct="1">
        <a:lnSpc>
          <a:spcPct val="90000"/>
        </a:lnSpc>
        <a:spcBef>
          <a:spcPts val="457"/>
        </a:spcBef>
        <a:buFont typeface="Arial" panose="020B0604020202020204" pitchFamily="34" charset="0"/>
        <a:buNone/>
        <a:defRPr sz="1200" kern="1200">
          <a:solidFill>
            <a:schemeClr val="tx1"/>
          </a:solidFill>
          <a:latin typeface="Noto Sans" panose="020B0502040504020204" pitchFamily="34" charset="0"/>
          <a:ea typeface="Noto Sans" panose="020B0502040504020204" pitchFamily="34" charset="0"/>
          <a:cs typeface="+mn-cs"/>
        </a:defRPr>
      </a:lvl1pPr>
      <a:lvl2pPr marL="313424" indent="-104475" algn="l" defTabSz="417899"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373" indent="-104475" algn="l" defTabSz="417899"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23"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273"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22"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172"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121"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071"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p:bodyStyle>
    <p:otherStyle>
      <a:defPPr>
        <a:defRPr lang="en-US"/>
      </a:defPPr>
      <a:lvl1pPr marL="0" algn="l" defTabSz="417899" rtl="0" eaLnBrk="1" latinLnBrk="0" hangingPunct="1">
        <a:defRPr sz="823" kern="1200">
          <a:solidFill>
            <a:schemeClr val="tx1"/>
          </a:solidFill>
          <a:latin typeface="+mn-lt"/>
          <a:ea typeface="+mn-ea"/>
          <a:cs typeface="+mn-cs"/>
        </a:defRPr>
      </a:lvl1pPr>
      <a:lvl2pPr marL="208950" algn="l" defTabSz="417899" rtl="0" eaLnBrk="1" latinLnBrk="0" hangingPunct="1">
        <a:defRPr sz="823" kern="1200">
          <a:solidFill>
            <a:schemeClr val="tx1"/>
          </a:solidFill>
          <a:latin typeface="+mn-lt"/>
          <a:ea typeface="+mn-ea"/>
          <a:cs typeface="+mn-cs"/>
        </a:defRPr>
      </a:lvl2pPr>
      <a:lvl3pPr marL="417899" algn="l" defTabSz="417899" rtl="0" eaLnBrk="1" latinLnBrk="0" hangingPunct="1">
        <a:defRPr sz="823" kern="1200">
          <a:solidFill>
            <a:schemeClr val="tx1"/>
          </a:solidFill>
          <a:latin typeface="+mn-lt"/>
          <a:ea typeface="+mn-ea"/>
          <a:cs typeface="+mn-cs"/>
        </a:defRPr>
      </a:lvl3pPr>
      <a:lvl4pPr marL="626849" algn="l" defTabSz="417899" rtl="0" eaLnBrk="1" latinLnBrk="0" hangingPunct="1">
        <a:defRPr sz="823" kern="1200">
          <a:solidFill>
            <a:schemeClr val="tx1"/>
          </a:solidFill>
          <a:latin typeface="+mn-lt"/>
          <a:ea typeface="+mn-ea"/>
          <a:cs typeface="+mn-cs"/>
        </a:defRPr>
      </a:lvl4pPr>
      <a:lvl5pPr marL="835798" algn="l" defTabSz="417899" rtl="0" eaLnBrk="1" latinLnBrk="0" hangingPunct="1">
        <a:defRPr sz="823" kern="1200">
          <a:solidFill>
            <a:schemeClr val="tx1"/>
          </a:solidFill>
          <a:latin typeface="+mn-lt"/>
          <a:ea typeface="+mn-ea"/>
          <a:cs typeface="+mn-cs"/>
        </a:defRPr>
      </a:lvl5pPr>
      <a:lvl6pPr marL="1044747" algn="l" defTabSz="417899" rtl="0" eaLnBrk="1" latinLnBrk="0" hangingPunct="1">
        <a:defRPr sz="823" kern="1200">
          <a:solidFill>
            <a:schemeClr val="tx1"/>
          </a:solidFill>
          <a:latin typeface="+mn-lt"/>
          <a:ea typeface="+mn-ea"/>
          <a:cs typeface="+mn-cs"/>
        </a:defRPr>
      </a:lvl6pPr>
      <a:lvl7pPr marL="1253696" algn="l" defTabSz="417899" rtl="0" eaLnBrk="1" latinLnBrk="0" hangingPunct="1">
        <a:defRPr sz="823" kern="1200">
          <a:solidFill>
            <a:schemeClr val="tx1"/>
          </a:solidFill>
          <a:latin typeface="+mn-lt"/>
          <a:ea typeface="+mn-ea"/>
          <a:cs typeface="+mn-cs"/>
        </a:defRPr>
      </a:lvl7pPr>
      <a:lvl8pPr marL="1462646" algn="l" defTabSz="417899" rtl="0" eaLnBrk="1" latinLnBrk="0" hangingPunct="1">
        <a:defRPr sz="823" kern="1200">
          <a:solidFill>
            <a:schemeClr val="tx1"/>
          </a:solidFill>
          <a:latin typeface="+mn-lt"/>
          <a:ea typeface="+mn-ea"/>
          <a:cs typeface="+mn-cs"/>
        </a:defRPr>
      </a:lvl8pPr>
      <a:lvl9pPr marL="1671596" algn="l" defTabSz="417899" rtl="0" eaLnBrk="1" latinLnBrk="0" hangingPunct="1">
        <a:defRPr sz="82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17" y="742898"/>
            <a:ext cx="5985672" cy="306608"/>
          </a:xfrm>
        </p:spPr>
        <p:txBody>
          <a:bodyPr/>
          <a:lstStyle/>
          <a:p>
            <a:r>
              <a:rPr lang="en-US" altLang="zh-TW" dirty="0"/>
              <a:t>Air To The Throne</a:t>
            </a:r>
            <a:endParaRPr lang="en-US" dirty="0"/>
          </a:p>
        </p:txBody>
      </p:sp>
      <p:sp>
        <p:nvSpPr>
          <p:cNvPr id="4" name="Text Placeholder 3"/>
          <p:cNvSpPr>
            <a:spLocks noGrp="1"/>
          </p:cNvSpPr>
          <p:nvPr>
            <p:ph type="body" sz="quarter" idx="14"/>
          </p:nvPr>
        </p:nvSpPr>
        <p:spPr>
          <a:xfrm>
            <a:off x="3345180" y="828817"/>
            <a:ext cx="3403963" cy="1516817"/>
          </a:xfrm>
        </p:spPr>
        <p:txBody>
          <a:bodyPr>
            <a:normAutofit/>
          </a:bodyPr>
          <a:lstStyle/>
          <a:p>
            <a:r>
              <a:rPr lang="en-US" altLang="zh-TW" b="1" dirty="0"/>
              <a:t>Created Only for the Best </a:t>
            </a:r>
          </a:p>
          <a:p>
            <a:r>
              <a:rPr lang="en-US" altLang="zh-TW" dirty="0"/>
              <a:t>To unlock their true potential, cooling components must work, not individually, but together as an ecosystem. The right case can do that for you.</a:t>
            </a:r>
            <a:endParaRPr lang="zh-TW" altLang="zh-TW" dirty="0"/>
          </a:p>
          <a:p>
            <a:r>
              <a:rPr lang="en-US" altLang="zh-TW" dirty="0"/>
              <a:t> </a:t>
            </a:r>
            <a:endParaRPr lang="zh-TW" altLang="zh-TW" dirty="0"/>
          </a:p>
          <a:p>
            <a:r>
              <a:rPr lang="en-US" altLang="zh-TW" dirty="0"/>
              <a:t>HAF 700 EVO unveils a new era of thermal efficiency through unique features designed to transcend the standards of contemporary cooling solutions. Rediscover</a:t>
            </a:r>
            <a:r>
              <a:rPr lang="zh-TW" altLang="en-US" dirty="0"/>
              <a:t> </a:t>
            </a:r>
            <a:r>
              <a:rPr lang="en-US" altLang="zh-TW" dirty="0"/>
              <a:t>PC</a:t>
            </a:r>
            <a:r>
              <a:rPr lang="zh-TW" altLang="en-US" dirty="0"/>
              <a:t> </a:t>
            </a:r>
            <a:r>
              <a:rPr lang="en-US" altLang="zh-TW" dirty="0"/>
              <a:t>DIY: a form of entertainment, a polished skillset, an exquisite art form, and a way of living. </a:t>
            </a:r>
            <a:endParaRPr lang="zh-TW" altLang="zh-TW" dirty="0"/>
          </a:p>
        </p:txBody>
      </p:sp>
      <p:sp>
        <p:nvSpPr>
          <p:cNvPr id="6" name="Text Placeholder 5"/>
          <p:cNvSpPr>
            <a:spLocks noGrp="1"/>
          </p:cNvSpPr>
          <p:nvPr>
            <p:ph type="body" sz="quarter" idx="22"/>
          </p:nvPr>
        </p:nvSpPr>
        <p:spPr/>
        <p:txBody>
          <a:bodyPr/>
          <a:lstStyle/>
          <a:p>
            <a:r>
              <a:rPr lang="en-US" dirty="0"/>
              <a:t>HAF 700 EVO</a:t>
            </a:r>
          </a:p>
        </p:txBody>
      </p:sp>
      <p:sp>
        <p:nvSpPr>
          <p:cNvPr id="8" name="Text Placeholder 7"/>
          <p:cNvSpPr>
            <a:spLocks noGrp="1"/>
          </p:cNvSpPr>
          <p:nvPr>
            <p:ph type="body" sz="quarter" idx="24"/>
          </p:nvPr>
        </p:nvSpPr>
        <p:spPr/>
        <p:txBody>
          <a:bodyPr/>
          <a:lstStyle/>
          <a:p>
            <a:r>
              <a:rPr lang="en-US" altLang="zh-CN" dirty="0"/>
              <a:t>H700E-IGNN-S00</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507752967"/>
              </p:ext>
            </p:extLst>
          </p:nvPr>
        </p:nvGraphicFramePr>
        <p:xfrm>
          <a:off x="101599" y="8501061"/>
          <a:ext cx="3165381" cy="618615"/>
        </p:xfrm>
        <a:graphic>
          <a:graphicData uri="http://schemas.openxmlformats.org/drawingml/2006/table">
            <a:tbl>
              <a:tblPr bandRow="1">
                <a:tableStyleId>{073A0DAA-6AF3-43AB-8588-CEC1D06C72B9}</a:tableStyleId>
              </a:tblPr>
              <a:tblGrid>
                <a:gridCol w="1493838">
                  <a:extLst>
                    <a:ext uri="{9D8B030D-6E8A-4147-A177-3AD203B41FA5}">
                      <a16:colId xmlns:a16="http://schemas.microsoft.com/office/drawing/2014/main" val="20000"/>
                    </a:ext>
                  </a:extLst>
                </a:gridCol>
                <a:gridCol w="1671543">
                  <a:extLst>
                    <a:ext uri="{9D8B030D-6E8A-4147-A177-3AD203B41FA5}">
                      <a16:colId xmlns:a16="http://schemas.microsoft.com/office/drawing/2014/main" val="20001"/>
                    </a:ext>
                  </a:extLst>
                </a:gridCol>
              </a:tblGrid>
              <a:tr h="123723">
                <a:tc>
                  <a:txBody>
                    <a:bodyPr/>
                    <a:lstStyle/>
                    <a:p>
                      <a:r>
                        <a:rPr lang="nl-NL" sz="700" dirty="0">
                          <a:solidFill>
                            <a:schemeClr val="accent5"/>
                          </a:solidFill>
                          <a:latin typeface="+mn-lt"/>
                        </a:rPr>
                        <a:t>EAN code</a:t>
                      </a:r>
                      <a:endParaRPr lang="nl-NL" sz="700" dirty="0">
                        <a:solidFill>
                          <a:schemeClr val="accent5"/>
                        </a:solidFill>
                        <a:latin typeface="+mn-lt"/>
                        <a:ea typeface="Noto Sans" panose="020B0502040504020204" pitchFamily="34" charset="0"/>
                        <a:cs typeface="Verdana" panose="020B0604030504040204" pitchFamily="34" charset="0"/>
                      </a:endParaRPr>
                    </a:p>
                  </a:txBody>
                  <a:tcPr marL="36000" marR="36000" marT="0" marB="0" anchor="ctr">
                    <a:solidFill>
                      <a:schemeClr val="bg1">
                        <a:lumMod val="60000"/>
                        <a:lumOff val="40000"/>
                      </a:schemeClr>
                    </a:solidFill>
                  </a:tcPr>
                </a:tc>
                <a:tc>
                  <a:txBody>
                    <a:bodyPr/>
                    <a:lstStyle/>
                    <a:p>
                      <a:r>
                        <a:rPr lang="en-US" altLang="zh-TW" sz="700" b="0" i="0" kern="1200" dirty="0" smtClean="0">
                          <a:solidFill>
                            <a:schemeClr val="accent5"/>
                          </a:solidFill>
                          <a:effectLst/>
                          <a:latin typeface="+mn-lt"/>
                          <a:ea typeface="+mn-ea"/>
                          <a:cs typeface="+mn-cs"/>
                        </a:rPr>
                        <a:t>4719512126271, </a:t>
                      </a:r>
                      <a:r>
                        <a:rPr lang="en-US" altLang="zh-TW" sz="700" b="0" i="0" kern="1200" dirty="0">
                          <a:solidFill>
                            <a:schemeClr val="accent5"/>
                          </a:solidFill>
                          <a:effectLst/>
                          <a:latin typeface="+mn-lt"/>
                          <a:ea typeface="+mn-ea"/>
                          <a:cs typeface="+mn-cs"/>
                        </a:rPr>
                        <a:t>6928968315469(CN)</a:t>
                      </a:r>
                      <a:endParaRPr lang="nl-NL" sz="700" dirty="0">
                        <a:solidFill>
                          <a:schemeClr val="accent5"/>
                        </a:solidFill>
                        <a:latin typeface="+mn-lt"/>
                        <a:ea typeface="Noto Sans" panose="020B0502040504020204" pitchFamily="34" charset="0"/>
                        <a:cs typeface="Verdana" panose="020B0604030504040204" pitchFamily="34" charset="0"/>
                      </a:endParaRPr>
                    </a:p>
                  </a:txBody>
                  <a:tcPr marL="36000" marR="36000" marT="0" marB="0" anchor="ctr">
                    <a:solidFill>
                      <a:schemeClr val="bg1">
                        <a:lumMod val="60000"/>
                        <a:lumOff val="40000"/>
                      </a:schemeClr>
                    </a:solidFill>
                  </a:tcPr>
                </a:tc>
                <a:extLst>
                  <a:ext uri="{0D108BD9-81ED-4DB2-BD59-A6C34878D82A}">
                    <a16:rowId xmlns:a16="http://schemas.microsoft.com/office/drawing/2014/main" val="10000"/>
                  </a:ext>
                </a:extLst>
              </a:tr>
              <a:tr h="123723">
                <a:tc>
                  <a:txBody>
                    <a:bodyPr/>
                    <a:lstStyle/>
                    <a:p>
                      <a:r>
                        <a:rPr lang="nl-NL" sz="700" dirty="0">
                          <a:solidFill>
                            <a:schemeClr val="accent5"/>
                          </a:solidFill>
                          <a:latin typeface="+mn-lt"/>
                        </a:rPr>
                        <a:t>UPC code</a:t>
                      </a:r>
                      <a:endParaRPr lang="nl-NL" sz="700" dirty="0">
                        <a:solidFill>
                          <a:schemeClr val="accent5"/>
                        </a:solidFill>
                        <a:latin typeface="+mn-lt"/>
                        <a:ea typeface="Noto Sans" panose="020B0502040504020204" pitchFamily="34" charset="0"/>
                        <a:cs typeface="Verdana" panose="020B0604030504040204" pitchFamily="34" charset="0"/>
                      </a:endParaRPr>
                    </a:p>
                  </a:txBody>
                  <a:tcPr marL="36000" marR="36000" marT="0" marB="0" anchor="ctr">
                    <a:solidFill>
                      <a:srgbClr val="EAEAEA"/>
                    </a:solidFill>
                  </a:tcPr>
                </a:tc>
                <a:tc>
                  <a:txBody>
                    <a:bodyPr/>
                    <a:lstStyle/>
                    <a:p>
                      <a:r>
                        <a:rPr lang="en-US" altLang="zh-TW" sz="700" b="0" i="0" kern="1200" dirty="0">
                          <a:solidFill>
                            <a:schemeClr val="accent5"/>
                          </a:solidFill>
                          <a:effectLst/>
                          <a:latin typeface="+mn-lt"/>
                          <a:ea typeface="+mn-ea"/>
                          <a:cs typeface="+mn-cs"/>
                        </a:rPr>
                        <a:t>884102098598</a:t>
                      </a:r>
                      <a:endParaRPr lang="nl-NL" sz="700" dirty="0">
                        <a:solidFill>
                          <a:schemeClr val="accent5"/>
                        </a:solidFill>
                        <a:latin typeface="+mn-lt"/>
                        <a:ea typeface="Noto Sans" panose="020B0502040504020204" pitchFamily="34" charset="0"/>
                        <a:cs typeface="Verdana" panose="020B0604030504040204" pitchFamily="34" charset="0"/>
                      </a:endParaRPr>
                    </a:p>
                  </a:txBody>
                  <a:tcPr marL="36000" marR="36000" marT="0" marB="0" anchor="ctr">
                    <a:solidFill>
                      <a:srgbClr val="EAEAEA"/>
                    </a:solidFill>
                  </a:tcPr>
                </a:tc>
                <a:extLst>
                  <a:ext uri="{0D108BD9-81ED-4DB2-BD59-A6C34878D82A}">
                    <a16:rowId xmlns:a16="http://schemas.microsoft.com/office/drawing/2014/main" val="10001"/>
                  </a:ext>
                </a:extLst>
              </a:tr>
              <a:tr h="123723">
                <a:tc>
                  <a:txBody>
                    <a:bodyPr/>
                    <a:lstStyle/>
                    <a:p>
                      <a:r>
                        <a:rPr lang="nl-NL" sz="700" dirty="0">
                          <a:solidFill>
                            <a:schemeClr val="accent5"/>
                          </a:solidFill>
                          <a:latin typeface="+mn-lt"/>
                        </a:rPr>
                        <a:t>Net weight</a:t>
                      </a:r>
                      <a:endParaRPr lang="nl-NL" sz="700" dirty="0">
                        <a:solidFill>
                          <a:schemeClr val="accent5"/>
                        </a:solidFill>
                        <a:latin typeface="+mn-lt"/>
                        <a:ea typeface="Noto Sans" panose="020B0502040504020204" pitchFamily="34" charset="0"/>
                        <a:cs typeface="Verdana" panose="020B0604030504040204" pitchFamily="34" charset="0"/>
                      </a:endParaRPr>
                    </a:p>
                  </a:txBody>
                  <a:tcPr marL="36000" marR="36000" marT="0" marB="0" anchor="ctr">
                    <a:solidFill>
                      <a:schemeClr val="bg1">
                        <a:lumMod val="60000"/>
                        <a:lumOff val="40000"/>
                      </a:schemeClr>
                    </a:solidFill>
                  </a:tcPr>
                </a:tc>
                <a:tc>
                  <a:txBody>
                    <a:bodyPr/>
                    <a:lstStyle/>
                    <a:p>
                      <a:r>
                        <a:rPr lang="nl-NL" sz="700" dirty="0" smtClean="0">
                          <a:solidFill>
                            <a:schemeClr val="accent5"/>
                          </a:solidFill>
                          <a:latin typeface="+mn-lt"/>
                          <a:ea typeface="Noto Sans" panose="020B0502040504020204" pitchFamily="34" charset="0"/>
                          <a:cs typeface="Verdana" panose="020B0604030504040204" pitchFamily="34" charset="0"/>
                        </a:rPr>
                        <a:t>24.70 </a:t>
                      </a:r>
                      <a:r>
                        <a:rPr lang="en-US" altLang="zh-CN" sz="700" dirty="0">
                          <a:solidFill>
                            <a:schemeClr val="accent5"/>
                          </a:solidFill>
                          <a:latin typeface="+mn-lt"/>
                          <a:ea typeface="Noto Sans" panose="020B0502040504020204" pitchFamily="34" charset="0"/>
                          <a:cs typeface="Verdana" panose="020B0604030504040204" pitchFamily="34" charset="0"/>
                        </a:rPr>
                        <a:t>kg</a:t>
                      </a:r>
                      <a:endParaRPr lang="nl-NL" sz="700" dirty="0">
                        <a:solidFill>
                          <a:schemeClr val="accent5"/>
                        </a:solidFill>
                        <a:latin typeface="+mn-lt"/>
                        <a:ea typeface="Noto Sans" panose="020B0502040504020204" pitchFamily="34" charset="0"/>
                        <a:cs typeface="Verdana" panose="020B0604030504040204" pitchFamily="34" charset="0"/>
                      </a:endParaRPr>
                    </a:p>
                  </a:txBody>
                  <a:tcPr marL="36000" marR="36000" marT="0" marB="0" anchor="ctr">
                    <a:solidFill>
                      <a:schemeClr val="bg1">
                        <a:lumMod val="60000"/>
                        <a:lumOff val="40000"/>
                      </a:schemeClr>
                    </a:solidFill>
                  </a:tcPr>
                </a:tc>
                <a:extLst>
                  <a:ext uri="{0D108BD9-81ED-4DB2-BD59-A6C34878D82A}">
                    <a16:rowId xmlns:a16="http://schemas.microsoft.com/office/drawing/2014/main" val="10002"/>
                  </a:ext>
                </a:extLst>
              </a:tr>
              <a:tr h="123723">
                <a:tc>
                  <a:txBody>
                    <a:bodyPr/>
                    <a:lstStyle/>
                    <a:p>
                      <a:r>
                        <a:rPr lang="nl-NL" sz="700" dirty="0">
                          <a:solidFill>
                            <a:schemeClr val="accent5"/>
                          </a:solidFill>
                          <a:latin typeface="+mn-lt"/>
                        </a:rPr>
                        <a:t>Gross weight</a:t>
                      </a:r>
                      <a:endParaRPr lang="nl-NL" sz="700" dirty="0">
                        <a:solidFill>
                          <a:schemeClr val="accent5"/>
                        </a:solidFill>
                        <a:latin typeface="+mn-lt"/>
                        <a:ea typeface="Noto Sans" panose="020B0502040504020204" pitchFamily="34" charset="0"/>
                        <a:cs typeface="Verdana" panose="020B0604030504040204" pitchFamily="34" charset="0"/>
                      </a:endParaRPr>
                    </a:p>
                  </a:txBody>
                  <a:tcPr marL="36000" marR="36000" marT="0" marB="0" anchor="ctr">
                    <a:solidFill>
                      <a:srgbClr val="EAEAEA"/>
                    </a:solidFill>
                  </a:tcPr>
                </a:tc>
                <a:tc>
                  <a:txBody>
                    <a:bodyPr/>
                    <a:lstStyle/>
                    <a:p>
                      <a:r>
                        <a:rPr lang="nl-NL" sz="700" smtClean="0">
                          <a:solidFill>
                            <a:schemeClr val="accent5"/>
                          </a:solidFill>
                          <a:latin typeface="+mn-lt"/>
                          <a:ea typeface="Noto Sans" panose="020B0502040504020204" pitchFamily="34" charset="0"/>
                          <a:cs typeface="Verdana" panose="020B0604030504040204" pitchFamily="34" charset="0"/>
                        </a:rPr>
                        <a:t>29.40 </a:t>
                      </a:r>
                      <a:r>
                        <a:rPr lang="en-US" altLang="zh-CN" sz="700" dirty="0">
                          <a:solidFill>
                            <a:schemeClr val="accent5"/>
                          </a:solidFill>
                          <a:latin typeface="+mn-lt"/>
                          <a:ea typeface="Noto Sans" panose="020B0502040504020204" pitchFamily="34" charset="0"/>
                          <a:cs typeface="Verdana" panose="020B0604030504040204" pitchFamily="34" charset="0"/>
                        </a:rPr>
                        <a:t>kg</a:t>
                      </a:r>
                      <a:endParaRPr lang="nl-NL" sz="700" dirty="0">
                        <a:solidFill>
                          <a:schemeClr val="accent5"/>
                        </a:solidFill>
                        <a:latin typeface="+mn-lt"/>
                        <a:ea typeface="Noto Sans" panose="020B0502040504020204" pitchFamily="34" charset="0"/>
                        <a:cs typeface="Verdana" panose="020B0604030504040204" pitchFamily="34" charset="0"/>
                      </a:endParaRPr>
                    </a:p>
                  </a:txBody>
                  <a:tcPr marL="36000" marR="36000" marT="0" marB="0" anchor="ctr">
                    <a:solidFill>
                      <a:srgbClr val="EAEAEA"/>
                    </a:solidFill>
                  </a:tcPr>
                </a:tc>
                <a:extLst>
                  <a:ext uri="{0D108BD9-81ED-4DB2-BD59-A6C34878D82A}">
                    <a16:rowId xmlns:a16="http://schemas.microsoft.com/office/drawing/2014/main" val="10003"/>
                  </a:ext>
                </a:extLst>
              </a:tr>
              <a:tr h="123723">
                <a:tc>
                  <a:txBody>
                    <a:bodyPr/>
                    <a:lstStyle/>
                    <a:p>
                      <a:r>
                        <a:rPr lang="nl-NL" sz="700" dirty="0">
                          <a:solidFill>
                            <a:schemeClr val="accent5"/>
                          </a:solidFill>
                          <a:latin typeface="+mn-lt"/>
                        </a:rPr>
                        <a:t>Carton dimension</a:t>
                      </a:r>
                      <a:r>
                        <a:rPr lang="nl-NL" sz="700" baseline="0" dirty="0">
                          <a:solidFill>
                            <a:schemeClr val="accent5"/>
                          </a:solidFill>
                          <a:latin typeface="+mn-lt"/>
                        </a:rPr>
                        <a:t> (L x W x H)</a:t>
                      </a:r>
                      <a:endParaRPr lang="nl-NL" sz="700" dirty="0">
                        <a:solidFill>
                          <a:schemeClr val="accent5"/>
                        </a:solidFill>
                        <a:latin typeface="+mn-lt"/>
                        <a:ea typeface="Noto Sans" panose="020B0502040504020204" pitchFamily="34" charset="0"/>
                        <a:cs typeface="Verdana" panose="020B0604030504040204" pitchFamily="34" charset="0"/>
                      </a:endParaRPr>
                    </a:p>
                  </a:txBody>
                  <a:tcPr marL="36000" marR="36000" marT="0" marB="0" anchor="ctr">
                    <a:solidFill>
                      <a:schemeClr val="bg1">
                        <a:lumMod val="60000"/>
                        <a:lumOff val="40000"/>
                      </a:schemeClr>
                    </a:solidFill>
                  </a:tcPr>
                </a:tc>
                <a:tc>
                  <a:txBody>
                    <a:bodyPr/>
                    <a:lstStyle/>
                    <a:p>
                      <a:pPr marL="0" marR="0" indent="0" algn="l" defTabSz="417899" rtl="0" eaLnBrk="1" fontAlgn="auto" latinLnBrk="0" hangingPunct="1">
                        <a:lnSpc>
                          <a:spcPct val="100000"/>
                        </a:lnSpc>
                        <a:spcBef>
                          <a:spcPts val="0"/>
                        </a:spcBef>
                        <a:spcAft>
                          <a:spcPts val="0"/>
                        </a:spcAft>
                        <a:buClrTx/>
                        <a:buSzTx/>
                        <a:buFontTx/>
                        <a:buNone/>
                        <a:tabLst/>
                        <a:defRPr/>
                      </a:pPr>
                      <a:r>
                        <a:rPr lang="nl-NL" altLang="zh-TW" sz="700" dirty="0">
                          <a:solidFill>
                            <a:schemeClr val="accent5"/>
                          </a:solidFill>
                          <a:latin typeface="+mn-lt"/>
                          <a:ea typeface="Noto Sans" panose="020B0502040504020204" pitchFamily="34" charset="0"/>
                          <a:cs typeface="Verdana" panose="020B0604030504040204" pitchFamily="34" charset="0"/>
                        </a:rPr>
                        <a:t>780 x 399 x 725 mm</a:t>
                      </a:r>
                    </a:p>
                  </a:txBody>
                  <a:tcPr marL="36000" marR="36000" marT="0" marB="0" anchor="ctr">
                    <a:solidFill>
                      <a:schemeClr val="bg1">
                        <a:lumMod val="60000"/>
                        <a:lumOff val="40000"/>
                      </a:schemeClr>
                    </a:solidFill>
                  </a:tcPr>
                </a:tc>
                <a:extLst>
                  <a:ext uri="{0D108BD9-81ED-4DB2-BD59-A6C34878D82A}">
                    <a16:rowId xmlns:a16="http://schemas.microsoft.com/office/drawing/2014/main" val="10004"/>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954212307"/>
              </p:ext>
            </p:extLst>
          </p:nvPr>
        </p:nvGraphicFramePr>
        <p:xfrm>
          <a:off x="101600" y="9180710"/>
          <a:ext cx="3165381" cy="512064"/>
        </p:xfrm>
        <a:graphic>
          <a:graphicData uri="http://schemas.openxmlformats.org/drawingml/2006/table">
            <a:tbl>
              <a:tblPr bandRow="1">
                <a:tableStyleId>{073A0DAA-6AF3-43AB-8588-CEC1D06C72B9}</a:tableStyleId>
              </a:tblPr>
              <a:tblGrid>
                <a:gridCol w="756762">
                  <a:extLst>
                    <a:ext uri="{9D8B030D-6E8A-4147-A177-3AD203B41FA5}">
                      <a16:colId xmlns:a16="http://schemas.microsoft.com/office/drawing/2014/main" val="20000"/>
                    </a:ext>
                  </a:extLst>
                </a:gridCol>
                <a:gridCol w="737223">
                  <a:extLst>
                    <a:ext uri="{9D8B030D-6E8A-4147-A177-3AD203B41FA5}">
                      <a16:colId xmlns:a16="http://schemas.microsoft.com/office/drawing/2014/main" val="20001"/>
                    </a:ext>
                  </a:extLst>
                </a:gridCol>
                <a:gridCol w="924403">
                  <a:extLst>
                    <a:ext uri="{9D8B030D-6E8A-4147-A177-3AD203B41FA5}">
                      <a16:colId xmlns:a16="http://schemas.microsoft.com/office/drawing/2014/main" val="20002"/>
                    </a:ext>
                  </a:extLst>
                </a:gridCol>
                <a:gridCol w="746993">
                  <a:extLst>
                    <a:ext uri="{9D8B030D-6E8A-4147-A177-3AD203B41FA5}">
                      <a16:colId xmlns:a16="http://schemas.microsoft.com/office/drawing/2014/main" val="20003"/>
                    </a:ext>
                  </a:extLst>
                </a:gridCol>
              </a:tblGrid>
              <a:tr h="128016">
                <a:tc>
                  <a:txBody>
                    <a:bodyPr/>
                    <a:lstStyle/>
                    <a:p>
                      <a:pPr fontAlgn="base">
                        <a:spcAft>
                          <a:spcPts val="0"/>
                        </a:spcAft>
                      </a:pPr>
                      <a:r>
                        <a:rPr lang="en-US" sz="700" kern="1200" dirty="0">
                          <a:solidFill>
                            <a:schemeClr val="accent5"/>
                          </a:solidFill>
                          <a:latin typeface="+mn-lt"/>
                        </a:rPr>
                        <a:t>Cont.</a:t>
                      </a:r>
                      <a:endParaRPr lang="nl-NL" sz="700" kern="1200" dirty="0">
                        <a:solidFill>
                          <a:schemeClr val="accent5"/>
                        </a:solidFill>
                        <a:latin typeface="+mn-lt"/>
                        <a:ea typeface="Noto Sans" panose="020B0502040504020204" pitchFamily="34" charset="0"/>
                        <a:cs typeface="Verdana" panose="020B0604030504040204" pitchFamily="34" charset="0"/>
                      </a:endParaRPr>
                    </a:p>
                  </a:txBody>
                  <a:tcPr marL="60278" marR="60278" marT="0" marB="0" anchor="ctr" anchorCtr="1">
                    <a:solidFill>
                      <a:schemeClr val="bg1">
                        <a:lumMod val="60000"/>
                        <a:lumOff val="40000"/>
                      </a:schemeClr>
                    </a:solidFill>
                  </a:tcPr>
                </a:tc>
                <a:tc>
                  <a:txBody>
                    <a:bodyPr/>
                    <a:lstStyle/>
                    <a:p>
                      <a:pPr fontAlgn="base">
                        <a:spcAft>
                          <a:spcPts val="0"/>
                        </a:spcAft>
                      </a:pPr>
                      <a:r>
                        <a:rPr lang="en-US" sz="700" kern="1200" dirty="0">
                          <a:solidFill>
                            <a:schemeClr val="accent5"/>
                          </a:solidFill>
                          <a:latin typeface="+mn-lt"/>
                        </a:rPr>
                        <a:t>W/ Pallet</a:t>
                      </a:r>
                      <a:endParaRPr lang="nl-NL" sz="700" kern="1200" dirty="0">
                        <a:solidFill>
                          <a:schemeClr val="accent5"/>
                        </a:solidFill>
                        <a:latin typeface="+mn-lt"/>
                        <a:ea typeface="Noto Sans" panose="020B0502040504020204" pitchFamily="34" charset="0"/>
                        <a:cs typeface="Verdana" panose="020B0604030504040204" pitchFamily="34" charset="0"/>
                      </a:endParaRPr>
                    </a:p>
                  </a:txBody>
                  <a:tcPr marL="60278" marR="60278" marT="0" marB="0" anchor="ctr" anchorCtr="1">
                    <a:solidFill>
                      <a:schemeClr val="bg1">
                        <a:lumMod val="60000"/>
                        <a:lumOff val="40000"/>
                      </a:schemeClr>
                    </a:solidFill>
                  </a:tcPr>
                </a:tc>
                <a:tc>
                  <a:txBody>
                    <a:bodyPr/>
                    <a:lstStyle/>
                    <a:p>
                      <a:pPr fontAlgn="base">
                        <a:spcAft>
                          <a:spcPts val="0"/>
                        </a:spcAft>
                      </a:pPr>
                      <a:r>
                        <a:rPr lang="en-US" sz="700" kern="1200" dirty="0">
                          <a:solidFill>
                            <a:schemeClr val="accent5"/>
                          </a:solidFill>
                          <a:latin typeface="+mn-lt"/>
                        </a:rPr>
                        <a:t>Carton/ Pallet</a:t>
                      </a:r>
                      <a:endParaRPr lang="nl-NL" sz="700" kern="1200" dirty="0">
                        <a:solidFill>
                          <a:schemeClr val="accent5"/>
                        </a:solidFill>
                        <a:latin typeface="+mn-lt"/>
                        <a:ea typeface="Noto Sans" panose="020B0502040504020204" pitchFamily="34" charset="0"/>
                        <a:cs typeface="Verdana" panose="020B0604030504040204" pitchFamily="34" charset="0"/>
                      </a:endParaRPr>
                    </a:p>
                  </a:txBody>
                  <a:tcPr marL="60278" marR="60278" marT="0" marB="0" anchor="ctr" anchorCtr="1">
                    <a:solidFill>
                      <a:schemeClr val="bg1">
                        <a:lumMod val="60000"/>
                        <a:lumOff val="40000"/>
                      </a:schemeClr>
                    </a:solidFill>
                  </a:tcPr>
                </a:tc>
                <a:tc>
                  <a:txBody>
                    <a:bodyPr/>
                    <a:lstStyle/>
                    <a:p>
                      <a:pPr fontAlgn="base">
                        <a:spcAft>
                          <a:spcPts val="0"/>
                        </a:spcAft>
                      </a:pPr>
                      <a:r>
                        <a:rPr lang="en-US" sz="700" kern="1200" dirty="0">
                          <a:solidFill>
                            <a:schemeClr val="accent5"/>
                          </a:solidFill>
                          <a:latin typeface="+mn-lt"/>
                        </a:rPr>
                        <a:t>W/O Pallet</a:t>
                      </a:r>
                      <a:endParaRPr lang="nl-NL" sz="700" kern="1200" dirty="0">
                        <a:solidFill>
                          <a:schemeClr val="accent5"/>
                        </a:solidFill>
                        <a:latin typeface="+mn-lt"/>
                        <a:ea typeface="Noto Sans" panose="020B0502040504020204" pitchFamily="34" charset="0"/>
                        <a:cs typeface="Verdana" panose="020B0604030504040204" pitchFamily="34" charset="0"/>
                      </a:endParaRPr>
                    </a:p>
                  </a:txBody>
                  <a:tcPr marL="60278" marR="60278" marT="0" marB="0" anchor="ctr" anchorCtr="1">
                    <a:solidFill>
                      <a:schemeClr val="bg1">
                        <a:lumMod val="60000"/>
                        <a:lumOff val="40000"/>
                      </a:schemeClr>
                    </a:solidFill>
                  </a:tcPr>
                </a:tc>
                <a:extLst>
                  <a:ext uri="{0D108BD9-81ED-4DB2-BD59-A6C34878D82A}">
                    <a16:rowId xmlns:a16="http://schemas.microsoft.com/office/drawing/2014/main" val="10000"/>
                  </a:ext>
                </a:extLst>
              </a:tr>
              <a:tr h="128016">
                <a:tc>
                  <a:txBody>
                    <a:bodyPr/>
                    <a:lstStyle/>
                    <a:p>
                      <a:pPr fontAlgn="base">
                        <a:spcAft>
                          <a:spcPts val="0"/>
                        </a:spcAft>
                      </a:pPr>
                      <a:r>
                        <a:rPr lang="en-US" sz="700" kern="1200" dirty="0">
                          <a:solidFill>
                            <a:schemeClr val="accent5"/>
                          </a:solidFill>
                          <a:latin typeface="+mn-lt"/>
                        </a:rPr>
                        <a:t>20’</a:t>
                      </a:r>
                      <a:endParaRPr lang="nl-NL" sz="700" kern="1200" dirty="0">
                        <a:solidFill>
                          <a:schemeClr val="accent5"/>
                        </a:solidFill>
                        <a:latin typeface="+mn-lt"/>
                        <a:ea typeface="Noto Sans" panose="020B0502040504020204" pitchFamily="34" charset="0"/>
                        <a:cs typeface="Verdana" panose="020B0604030504040204" pitchFamily="34" charset="0"/>
                      </a:endParaRPr>
                    </a:p>
                  </a:txBody>
                  <a:tcPr marL="60278" marR="60278" marT="0" marB="0" anchor="ctr" anchorCtr="1">
                    <a:solidFill>
                      <a:srgbClr val="EAEAEA"/>
                    </a:solidFill>
                  </a:tcPr>
                </a:tc>
                <a:tc>
                  <a:txBody>
                    <a:bodyPr/>
                    <a:lstStyle/>
                    <a:p>
                      <a:pPr fontAlgn="base">
                        <a:spcAft>
                          <a:spcPts val="0"/>
                        </a:spcAft>
                      </a:pPr>
                      <a:r>
                        <a:rPr lang="nl-NL" sz="700" kern="1200" dirty="0">
                          <a:solidFill>
                            <a:schemeClr val="accent5"/>
                          </a:solidFill>
                          <a:latin typeface="+mn-lt"/>
                          <a:ea typeface="Noto Sans" panose="020B0502040504020204" pitchFamily="34" charset="0"/>
                          <a:cs typeface="Verdana" panose="020B0604030504040204" pitchFamily="34" charset="0"/>
                        </a:rPr>
                        <a:t>77</a:t>
                      </a:r>
                    </a:p>
                  </a:txBody>
                  <a:tcPr marL="60278" marR="60278" marT="0" marB="0" anchor="ctr" anchorCtr="1">
                    <a:solidFill>
                      <a:srgbClr val="EAEAEA"/>
                    </a:solidFill>
                  </a:tcPr>
                </a:tc>
                <a:tc>
                  <a:txBody>
                    <a:bodyPr/>
                    <a:lstStyle/>
                    <a:p>
                      <a:pPr fontAlgn="base">
                        <a:spcAft>
                          <a:spcPts val="0"/>
                        </a:spcAft>
                      </a:pPr>
                      <a:r>
                        <a:rPr lang="nl-NL" sz="700" kern="1200" dirty="0">
                          <a:solidFill>
                            <a:schemeClr val="accent5"/>
                          </a:solidFill>
                          <a:latin typeface="+mn-lt"/>
                          <a:ea typeface="Noto Sans" panose="020B0502040504020204" pitchFamily="34" charset="0"/>
                          <a:cs typeface="Verdana" panose="020B0604030504040204" pitchFamily="34" charset="0"/>
                        </a:rPr>
                        <a:t>7</a:t>
                      </a:r>
                    </a:p>
                  </a:txBody>
                  <a:tcPr marL="60278" marR="60278" marT="0" marB="0" anchor="ctr" anchorCtr="1">
                    <a:solidFill>
                      <a:srgbClr val="EAEAEA"/>
                    </a:solidFill>
                  </a:tcPr>
                </a:tc>
                <a:tc>
                  <a:txBody>
                    <a:bodyPr/>
                    <a:lstStyle/>
                    <a:p>
                      <a:pPr fontAlgn="base">
                        <a:spcAft>
                          <a:spcPts val="0"/>
                        </a:spcAft>
                      </a:pPr>
                      <a:r>
                        <a:rPr lang="nl-NL" sz="700" kern="1200" dirty="0">
                          <a:solidFill>
                            <a:schemeClr val="accent5"/>
                          </a:solidFill>
                          <a:latin typeface="+mn-lt"/>
                          <a:ea typeface="Noto Sans" panose="020B0502040504020204" pitchFamily="34" charset="0"/>
                          <a:cs typeface="Verdana" panose="020B0604030504040204" pitchFamily="34" charset="0"/>
                        </a:rPr>
                        <a:t>123</a:t>
                      </a:r>
                    </a:p>
                  </a:txBody>
                  <a:tcPr marL="60278" marR="60278" marT="0" marB="0" anchor="ctr" anchorCtr="1">
                    <a:solidFill>
                      <a:srgbClr val="EAEAEA"/>
                    </a:solidFill>
                  </a:tcPr>
                </a:tc>
                <a:extLst>
                  <a:ext uri="{0D108BD9-81ED-4DB2-BD59-A6C34878D82A}">
                    <a16:rowId xmlns:a16="http://schemas.microsoft.com/office/drawing/2014/main" val="10001"/>
                  </a:ext>
                </a:extLst>
              </a:tr>
              <a:tr h="128016">
                <a:tc>
                  <a:txBody>
                    <a:bodyPr/>
                    <a:lstStyle/>
                    <a:p>
                      <a:pPr fontAlgn="base">
                        <a:spcAft>
                          <a:spcPts val="0"/>
                        </a:spcAft>
                      </a:pPr>
                      <a:r>
                        <a:rPr lang="en-US" sz="700" kern="1200" dirty="0">
                          <a:solidFill>
                            <a:schemeClr val="accent5"/>
                          </a:solidFill>
                          <a:latin typeface="+mn-lt"/>
                        </a:rPr>
                        <a:t>40’</a:t>
                      </a:r>
                      <a:endParaRPr lang="nl-NL" sz="700" kern="1200" dirty="0">
                        <a:solidFill>
                          <a:schemeClr val="accent5"/>
                        </a:solidFill>
                        <a:latin typeface="+mn-lt"/>
                        <a:ea typeface="Noto Sans" panose="020B0502040504020204" pitchFamily="34" charset="0"/>
                        <a:cs typeface="Verdana" panose="020B0604030504040204" pitchFamily="34" charset="0"/>
                      </a:endParaRPr>
                    </a:p>
                  </a:txBody>
                  <a:tcPr marL="60278" marR="60278" marT="0" marB="0" anchor="ctr" anchorCtr="1">
                    <a:solidFill>
                      <a:schemeClr val="bg1">
                        <a:lumMod val="60000"/>
                        <a:lumOff val="40000"/>
                      </a:schemeClr>
                    </a:solidFill>
                  </a:tcPr>
                </a:tc>
                <a:tc>
                  <a:txBody>
                    <a:bodyPr/>
                    <a:lstStyle/>
                    <a:p>
                      <a:pPr fontAlgn="base">
                        <a:spcAft>
                          <a:spcPts val="0"/>
                        </a:spcAft>
                      </a:pPr>
                      <a:r>
                        <a:rPr lang="nl-NL" sz="700" kern="1200" dirty="0">
                          <a:solidFill>
                            <a:schemeClr val="accent5"/>
                          </a:solidFill>
                          <a:latin typeface="+mn-lt"/>
                          <a:ea typeface="Noto Sans" panose="020B0502040504020204" pitchFamily="34" charset="0"/>
                          <a:cs typeface="Verdana" panose="020B0604030504040204" pitchFamily="34" charset="0"/>
                        </a:rPr>
                        <a:t>154</a:t>
                      </a:r>
                    </a:p>
                  </a:txBody>
                  <a:tcPr marL="60278" marR="60278" marT="0" marB="0" anchor="ctr" anchorCtr="1">
                    <a:solidFill>
                      <a:schemeClr val="bg1">
                        <a:lumMod val="60000"/>
                        <a:lumOff val="40000"/>
                      </a:schemeClr>
                    </a:solidFill>
                  </a:tcPr>
                </a:tc>
                <a:tc>
                  <a:txBody>
                    <a:bodyPr/>
                    <a:lstStyle/>
                    <a:p>
                      <a:pPr fontAlgn="base">
                        <a:spcAft>
                          <a:spcPts val="0"/>
                        </a:spcAft>
                      </a:pPr>
                      <a:r>
                        <a:rPr lang="nl-NL" sz="700" kern="1200" dirty="0">
                          <a:solidFill>
                            <a:schemeClr val="accent5"/>
                          </a:solidFill>
                          <a:latin typeface="+mn-lt"/>
                          <a:ea typeface="Noto Sans" panose="020B0502040504020204" pitchFamily="34" charset="0"/>
                          <a:cs typeface="Verdana" panose="020B0604030504040204" pitchFamily="34" charset="0"/>
                        </a:rPr>
                        <a:t>7</a:t>
                      </a:r>
                    </a:p>
                  </a:txBody>
                  <a:tcPr marL="60278" marR="60278" marT="0" marB="0" anchor="ctr" anchorCtr="1">
                    <a:solidFill>
                      <a:schemeClr val="bg1">
                        <a:lumMod val="60000"/>
                        <a:lumOff val="40000"/>
                      </a:schemeClr>
                    </a:solidFill>
                  </a:tcPr>
                </a:tc>
                <a:tc>
                  <a:txBody>
                    <a:bodyPr/>
                    <a:lstStyle/>
                    <a:p>
                      <a:pPr fontAlgn="base">
                        <a:spcAft>
                          <a:spcPts val="0"/>
                        </a:spcAft>
                      </a:pPr>
                      <a:r>
                        <a:rPr lang="nl-NL" sz="700" kern="1200" dirty="0">
                          <a:solidFill>
                            <a:schemeClr val="accent5"/>
                          </a:solidFill>
                          <a:latin typeface="+mn-lt"/>
                          <a:ea typeface="Noto Sans" panose="020B0502040504020204" pitchFamily="34" charset="0"/>
                          <a:cs typeface="Verdana" panose="020B0604030504040204" pitchFamily="34" charset="0"/>
                        </a:rPr>
                        <a:t>249</a:t>
                      </a:r>
                    </a:p>
                  </a:txBody>
                  <a:tcPr marL="60278" marR="60278" marT="0" marB="0" anchor="ctr" anchorCtr="1">
                    <a:solidFill>
                      <a:schemeClr val="bg1">
                        <a:lumMod val="60000"/>
                        <a:lumOff val="40000"/>
                      </a:schemeClr>
                    </a:solidFill>
                  </a:tcPr>
                </a:tc>
                <a:extLst>
                  <a:ext uri="{0D108BD9-81ED-4DB2-BD59-A6C34878D82A}">
                    <a16:rowId xmlns:a16="http://schemas.microsoft.com/office/drawing/2014/main" val="10002"/>
                  </a:ext>
                </a:extLst>
              </a:tr>
              <a:tr h="128016">
                <a:tc>
                  <a:txBody>
                    <a:bodyPr/>
                    <a:lstStyle/>
                    <a:p>
                      <a:pPr fontAlgn="base">
                        <a:spcAft>
                          <a:spcPts val="0"/>
                        </a:spcAft>
                      </a:pPr>
                      <a:r>
                        <a:rPr lang="fr-FR" sz="700" kern="1200" dirty="0">
                          <a:solidFill>
                            <a:schemeClr val="accent5"/>
                          </a:solidFill>
                          <a:latin typeface="+mn-lt"/>
                        </a:rPr>
                        <a:t>40 HQ</a:t>
                      </a:r>
                      <a:endParaRPr lang="nl-NL" sz="700" kern="1200" dirty="0">
                        <a:solidFill>
                          <a:schemeClr val="accent5"/>
                        </a:solidFill>
                        <a:latin typeface="+mn-lt"/>
                        <a:ea typeface="Noto Sans" panose="020B0502040504020204" pitchFamily="34" charset="0"/>
                        <a:cs typeface="Verdana" panose="020B0604030504040204" pitchFamily="34" charset="0"/>
                      </a:endParaRPr>
                    </a:p>
                  </a:txBody>
                  <a:tcPr marL="60278" marR="60278" marT="0" marB="0" anchor="ctr" anchorCtr="1">
                    <a:solidFill>
                      <a:srgbClr val="EAEAEA"/>
                    </a:solidFill>
                  </a:tcPr>
                </a:tc>
                <a:tc>
                  <a:txBody>
                    <a:bodyPr/>
                    <a:lstStyle/>
                    <a:p>
                      <a:pPr fontAlgn="base">
                        <a:spcAft>
                          <a:spcPts val="0"/>
                        </a:spcAft>
                      </a:pPr>
                      <a:r>
                        <a:rPr lang="nl-NL" sz="700" kern="1200" dirty="0">
                          <a:solidFill>
                            <a:schemeClr val="accent5"/>
                          </a:solidFill>
                          <a:latin typeface="+mn-lt"/>
                          <a:ea typeface="Noto Sans" panose="020B0502040504020204" pitchFamily="34" charset="0"/>
                          <a:cs typeface="Verdana" panose="020B0604030504040204" pitchFamily="34" charset="0"/>
                        </a:rPr>
                        <a:t>198</a:t>
                      </a:r>
                    </a:p>
                  </a:txBody>
                  <a:tcPr marL="60278" marR="60278" marT="0" marB="0" anchor="ctr" anchorCtr="1">
                    <a:solidFill>
                      <a:srgbClr val="EAEAEA"/>
                    </a:solidFill>
                  </a:tcPr>
                </a:tc>
                <a:tc>
                  <a:txBody>
                    <a:bodyPr/>
                    <a:lstStyle/>
                    <a:p>
                      <a:pPr fontAlgn="base">
                        <a:spcAft>
                          <a:spcPts val="0"/>
                        </a:spcAft>
                      </a:pPr>
                      <a:r>
                        <a:rPr lang="nl-NL" sz="700" kern="1200" dirty="0">
                          <a:solidFill>
                            <a:schemeClr val="accent5"/>
                          </a:solidFill>
                          <a:latin typeface="+mn-lt"/>
                          <a:ea typeface="Noto Sans" panose="020B0502040504020204" pitchFamily="34" charset="0"/>
                          <a:cs typeface="Verdana" panose="020B0604030504040204" pitchFamily="34" charset="0"/>
                        </a:rPr>
                        <a:t>9</a:t>
                      </a:r>
                    </a:p>
                  </a:txBody>
                  <a:tcPr marL="60278" marR="60278" marT="0" marB="0" anchor="ctr" anchorCtr="1">
                    <a:solidFill>
                      <a:srgbClr val="EAEAEA"/>
                    </a:solidFill>
                  </a:tcPr>
                </a:tc>
                <a:tc>
                  <a:txBody>
                    <a:bodyPr/>
                    <a:lstStyle/>
                    <a:p>
                      <a:pPr fontAlgn="base">
                        <a:spcAft>
                          <a:spcPts val="0"/>
                        </a:spcAft>
                      </a:pPr>
                      <a:r>
                        <a:rPr lang="nl-NL" sz="700" kern="1200" dirty="0">
                          <a:solidFill>
                            <a:schemeClr val="accent5"/>
                          </a:solidFill>
                          <a:latin typeface="+mn-lt"/>
                          <a:ea typeface="Noto Sans" panose="020B0502040504020204" pitchFamily="34" charset="0"/>
                          <a:cs typeface="Verdana" panose="020B0604030504040204" pitchFamily="34" charset="0"/>
                        </a:rPr>
                        <a:t>294</a:t>
                      </a:r>
                    </a:p>
                  </a:txBody>
                  <a:tcPr marL="60278" marR="60278" marT="0" marB="0" anchor="ctr" anchorCtr="1">
                    <a:solidFill>
                      <a:srgbClr val="EAEAEA"/>
                    </a:solidFill>
                  </a:tcPr>
                </a:tc>
                <a:extLst>
                  <a:ext uri="{0D108BD9-81ED-4DB2-BD59-A6C34878D82A}">
                    <a16:rowId xmlns:a16="http://schemas.microsoft.com/office/drawing/2014/main" val="10003"/>
                  </a:ext>
                </a:extLst>
              </a:tr>
            </a:tbl>
          </a:graphicData>
        </a:graphic>
      </p:graphicFrame>
      <p:graphicFrame>
        <p:nvGraphicFramePr>
          <p:cNvPr id="14" name="Table 11"/>
          <p:cNvGraphicFramePr>
            <a:graphicFrameLocks noGrp="1"/>
          </p:cNvGraphicFramePr>
          <p:nvPr>
            <p:extLst>
              <p:ext uri="{D42A27DB-BD31-4B8C-83A1-F6EECF244321}">
                <p14:modId xmlns:p14="http://schemas.microsoft.com/office/powerpoint/2010/main" val="2438657845"/>
              </p:ext>
            </p:extLst>
          </p:nvPr>
        </p:nvGraphicFramePr>
        <p:xfrm>
          <a:off x="3307745" y="2650968"/>
          <a:ext cx="3499455" cy="6715111"/>
        </p:xfrm>
        <a:graphic>
          <a:graphicData uri="http://schemas.openxmlformats.org/drawingml/2006/table">
            <a:tbl>
              <a:tblPr bandRow="1">
                <a:tableStyleId>{073A0DAA-6AF3-43AB-8588-CEC1D06C72B9}</a:tableStyleId>
              </a:tblPr>
              <a:tblGrid>
                <a:gridCol w="775727">
                  <a:extLst>
                    <a:ext uri="{9D8B030D-6E8A-4147-A177-3AD203B41FA5}">
                      <a16:colId xmlns:a16="http://schemas.microsoft.com/office/drawing/2014/main" val="20000"/>
                    </a:ext>
                  </a:extLst>
                </a:gridCol>
                <a:gridCol w="98914">
                  <a:extLst>
                    <a:ext uri="{9D8B030D-6E8A-4147-A177-3AD203B41FA5}">
                      <a16:colId xmlns:a16="http://schemas.microsoft.com/office/drawing/2014/main" val="20001"/>
                    </a:ext>
                  </a:extLst>
                </a:gridCol>
                <a:gridCol w="842838">
                  <a:extLst>
                    <a:ext uri="{9D8B030D-6E8A-4147-A177-3AD203B41FA5}">
                      <a16:colId xmlns:a16="http://schemas.microsoft.com/office/drawing/2014/main" val="20003"/>
                    </a:ext>
                  </a:extLst>
                </a:gridCol>
                <a:gridCol w="1781976">
                  <a:extLst>
                    <a:ext uri="{9D8B030D-6E8A-4147-A177-3AD203B41FA5}">
                      <a16:colId xmlns:a16="http://schemas.microsoft.com/office/drawing/2014/main" val="20002"/>
                    </a:ext>
                  </a:extLst>
                </a:gridCol>
              </a:tblGrid>
              <a:tr h="230255">
                <a:tc gridSpan="3">
                  <a:txBody>
                    <a:bodyPr/>
                    <a:lstStyle/>
                    <a:p>
                      <a:pPr>
                        <a:lnSpc>
                          <a:spcPct val="100000"/>
                        </a:lnSpc>
                        <a:spcAft>
                          <a:spcPts val="0"/>
                        </a:spcAft>
                      </a:pPr>
                      <a:r>
                        <a:rPr lang="en-US" sz="800" b="1" kern="0" dirty="0">
                          <a:solidFill>
                            <a:schemeClr val="tx1">
                              <a:lumMod val="50000"/>
                            </a:schemeClr>
                          </a:solidFill>
                          <a:effectLst/>
                          <a:latin typeface="+mn-lt"/>
                        </a:rPr>
                        <a:t>Product Name</a:t>
                      </a:r>
                      <a:r>
                        <a:rPr lang="en-US" sz="800" b="1" kern="100" dirty="0">
                          <a:solidFill>
                            <a:schemeClr val="tx1">
                              <a:lumMod val="50000"/>
                            </a:schemeClr>
                          </a:solidFill>
                          <a:effectLst/>
                          <a:latin typeface="+mn-lt"/>
                        </a:rPr>
                        <a:t> </a:t>
                      </a:r>
                      <a:endParaRPr lang="zh-TW" sz="800" b="1"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tc hMerge="1">
                  <a:txBody>
                    <a:bodyPr/>
                    <a:lstStyle/>
                    <a:p>
                      <a:endParaRPr lang="en-US"/>
                    </a:p>
                  </a:txBody>
                  <a:tcPr/>
                </a:tc>
                <a:tc hMerge="1">
                  <a:txBody>
                    <a:bodyPr/>
                    <a:lstStyle/>
                    <a:p>
                      <a:endParaRPr lang="zh-TW" altLang="en-US"/>
                    </a:p>
                  </a:txBody>
                  <a:tcPr/>
                </a:tc>
                <a:tc>
                  <a:txBody>
                    <a:bodyPr/>
                    <a:lstStyle/>
                    <a:p>
                      <a:pPr marL="0" marR="0" lvl="0" indent="0" algn="l" defTabSz="417899" rtl="0" eaLnBrk="1" fontAlgn="auto" latinLnBrk="0" hangingPunct="1">
                        <a:lnSpc>
                          <a:spcPct val="100000"/>
                        </a:lnSpc>
                        <a:spcBef>
                          <a:spcPts val="0"/>
                        </a:spcBef>
                        <a:spcAft>
                          <a:spcPts val="0"/>
                        </a:spcAft>
                        <a:buClrTx/>
                        <a:buSzTx/>
                        <a:buFontTx/>
                        <a:buNone/>
                        <a:tabLst/>
                        <a:defRPr/>
                      </a:pPr>
                      <a:r>
                        <a:rPr lang="en-US" altLang="zh-CN" sz="800" b="1" dirty="0">
                          <a:solidFill>
                            <a:schemeClr val="tx1">
                              <a:lumMod val="50000"/>
                            </a:schemeClr>
                          </a:solidFill>
                          <a:latin typeface="+mn-lt"/>
                        </a:rPr>
                        <a:t>HAF700 EVO</a:t>
                      </a:r>
                      <a:endParaRPr lang="en-US" sz="800" b="1" dirty="0">
                        <a:solidFill>
                          <a:schemeClr val="tx1">
                            <a:lumMod val="50000"/>
                          </a:schemeClr>
                        </a:solidFill>
                      </a:endParaRPr>
                    </a:p>
                  </a:txBody>
                  <a:tcPr marL="45958" marR="45958" marT="0" marB="0" anchor="ctr">
                    <a:solidFill>
                      <a:srgbClr val="D1D1D2"/>
                    </a:solidFill>
                  </a:tcPr>
                </a:tc>
                <a:extLst>
                  <a:ext uri="{0D108BD9-81ED-4DB2-BD59-A6C34878D82A}">
                    <a16:rowId xmlns:a16="http://schemas.microsoft.com/office/drawing/2014/main" val="10000"/>
                  </a:ext>
                </a:extLst>
              </a:tr>
              <a:tr h="158750">
                <a:tc gridSpan="3">
                  <a:txBody>
                    <a:bodyPr/>
                    <a:lstStyle/>
                    <a:p>
                      <a:pPr>
                        <a:lnSpc>
                          <a:spcPct val="100000"/>
                        </a:lnSpc>
                        <a:spcAft>
                          <a:spcPts val="0"/>
                        </a:spcAft>
                      </a:pPr>
                      <a:r>
                        <a:rPr lang="nl-NL" altLang="zh-TW" sz="700" b="1" kern="100" dirty="0">
                          <a:solidFill>
                            <a:schemeClr val="tx1">
                              <a:lumMod val="50000"/>
                            </a:schemeClr>
                          </a:solidFill>
                          <a:effectLst/>
                          <a:latin typeface="+mn-lt"/>
                        </a:rPr>
                        <a:t>Product Number</a:t>
                      </a:r>
                      <a:endParaRPr lang="zh-TW" sz="700" b="1"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hMerge="1">
                  <a:txBody>
                    <a:bodyPr/>
                    <a:lstStyle/>
                    <a:p>
                      <a:endParaRPr lang="en-US"/>
                    </a:p>
                  </a:txBody>
                  <a:tcPr/>
                </a:tc>
                <a:tc hMerge="1">
                  <a:txBody>
                    <a:bodyPr/>
                    <a:lstStyle/>
                    <a:p>
                      <a:endParaRPr lang="zh-TW" altLang="en-US"/>
                    </a:p>
                  </a:txBody>
                  <a:tcPr/>
                </a:tc>
                <a:tc>
                  <a:txBody>
                    <a:bodyPr/>
                    <a:lstStyle/>
                    <a:p>
                      <a:pPr>
                        <a:lnSpc>
                          <a:spcPct val="100000"/>
                        </a:lnSpc>
                        <a:spcAft>
                          <a:spcPts val="0"/>
                        </a:spcAft>
                      </a:pPr>
                      <a:r>
                        <a:rPr lang="en-US" altLang="zh-CN" sz="700" b="1" kern="100" dirty="0">
                          <a:solidFill>
                            <a:schemeClr val="tx1">
                              <a:lumMod val="50000"/>
                            </a:schemeClr>
                          </a:solidFill>
                          <a:effectLst/>
                          <a:latin typeface="+mn-lt"/>
                          <a:ea typeface="新細明體"/>
                          <a:cs typeface="Verdana" panose="020B0604030504040204" pitchFamily="34" charset="0"/>
                        </a:rPr>
                        <a:t>H700E-IGNN-S00</a:t>
                      </a:r>
                      <a:endParaRPr lang="en-US" altLang="zh-TW" sz="700" b="1"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extLst>
                  <a:ext uri="{0D108BD9-81ED-4DB2-BD59-A6C34878D82A}">
                    <a16:rowId xmlns:a16="http://schemas.microsoft.com/office/drawing/2014/main" val="10001"/>
                  </a:ext>
                </a:extLst>
              </a:tr>
              <a:tr h="139700">
                <a:tc gridSpan="3">
                  <a:txBody>
                    <a:bodyPr/>
                    <a:lstStyle/>
                    <a:p>
                      <a:pPr>
                        <a:lnSpc>
                          <a:spcPct val="100000"/>
                        </a:lnSpc>
                        <a:spcAft>
                          <a:spcPts val="0"/>
                        </a:spcAft>
                      </a:pPr>
                      <a:r>
                        <a:rPr lang="en-US" sz="700" kern="100" dirty="0">
                          <a:solidFill>
                            <a:schemeClr val="tx1">
                              <a:lumMod val="50000"/>
                            </a:schemeClr>
                          </a:solidFill>
                          <a:effectLst/>
                          <a:latin typeface="+mn-lt"/>
                        </a:rPr>
                        <a:t>Exterior Color</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tc hMerge="1">
                  <a:txBody>
                    <a:bodyPr/>
                    <a:lstStyle/>
                    <a:p>
                      <a:endParaRPr lang="en-US"/>
                    </a:p>
                  </a:txBody>
                  <a:tcPr/>
                </a:tc>
                <a:tc hMerge="1">
                  <a:txBody>
                    <a:bodyPr/>
                    <a:lstStyle/>
                    <a:p>
                      <a:endParaRPr lang="zh-TW" altLang="en-US"/>
                    </a:p>
                  </a:txBody>
                  <a:tcPr/>
                </a:tc>
                <a:tc>
                  <a:txBody>
                    <a:bodyPr/>
                    <a:lstStyle/>
                    <a:p>
                      <a:r>
                        <a:rPr lang="en-US" altLang="zh-TW" sz="700" b="0" i="0" kern="1200" smtClean="0">
                          <a:solidFill>
                            <a:schemeClr val="tx1">
                              <a:lumMod val="50000"/>
                            </a:schemeClr>
                          </a:solidFill>
                          <a:effectLst/>
                          <a:latin typeface="+mn-lt"/>
                          <a:ea typeface="+mn-ea"/>
                          <a:cs typeface="+mn-cs"/>
                        </a:rPr>
                        <a:t>Titanium </a:t>
                      </a:r>
                      <a:r>
                        <a:rPr lang="en-US" altLang="zh-CN" sz="700" b="0" i="0" kern="1200" smtClean="0">
                          <a:solidFill>
                            <a:schemeClr val="tx1">
                              <a:lumMod val="50000"/>
                            </a:schemeClr>
                          </a:solidFill>
                          <a:effectLst/>
                          <a:latin typeface="+mn-lt"/>
                          <a:ea typeface="+mn-ea"/>
                          <a:cs typeface="+mn-cs"/>
                        </a:rPr>
                        <a:t>G</a:t>
                      </a:r>
                      <a:r>
                        <a:rPr lang="en-US" altLang="zh-TW" sz="700" b="0" i="0" kern="1200" smtClean="0">
                          <a:solidFill>
                            <a:schemeClr val="tx1">
                              <a:lumMod val="50000"/>
                            </a:schemeClr>
                          </a:solidFill>
                          <a:effectLst/>
                          <a:latin typeface="+mn-lt"/>
                          <a:ea typeface="+mn-ea"/>
                          <a:cs typeface="+mn-cs"/>
                        </a:rPr>
                        <a:t>rey</a:t>
                      </a:r>
                      <a:endParaRPr lang="en-US" altLang="zh-TW" sz="700" b="0" i="0" kern="1200" dirty="0">
                        <a:solidFill>
                          <a:schemeClr val="tx1">
                            <a:lumMod val="50000"/>
                          </a:schemeClr>
                        </a:solidFill>
                        <a:effectLst/>
                        <a:latin typeface="+mn-lt"/>
                        <a:ea typeface="+mn-ea"/>
                        <a:cs typeface="+mn-cs"/>
                      </a:endParaRPr>
                    </a:p>
                  </a:txBody>
                  <a:tcPr marL="45958" marR="45958" marT="0" marB="0" anchor="ctr">
                    <a:solidFill>
                      <a:srgbClr val="D1D1D2"/>
                    </a:solidFill>
                  </a:tcPr>
                </a:tc>
                <a:extLst>
                  <a:ext uri="{0D108BD9-81ED-4DB2-BD59-A6C34878D82A}">
                    <a16:rowId xmlns:a16="http://schemas.microsoft.com/office/drawing/2014/main" val="10002"/>
                  </a:ext>
                </a:extLst>
              </a:tr>
              <a:tr h="194109">
                <a:tc rowSpan="2">
                  <a:txBody>
                    <a:bodyPr/>
                    <a:lstStyle/>
                    <a:p>
                      <a:pPr>
                        <a:lnSpc>
                          <a:spcPct val="100000"/>
                        </a:lnSpc>
                        <a:spcAft>
                          <a:spcPts val="0"/>
                        </a:spcAft>
                      </a:pPr>
                      <a:r>
                        <a:rPr lang="en-US" sz="700" kern="100" dirty="0">
                          <a:solidFill>
                            <a:schemeClr val="tx1">
                              <a:lumMod val="50000"/>
                            </a:schemeClr>
                          </a:solidFill>
                          <a:effectLst/>
                          <a:latin typeface="+mn-lt"/>
                        </a:rPr>
                        <a:t>Materials</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gridSpan="2">
                  <a:txBody>
                    <a:bodyPr/>
                    <a:lstStyle/>
                    <a:p>
                      <a:r>
                        <a:rPr lang="en-US" sz="700" dirty="0">
                          <a:solidFill>
                            <a:schemeClr val="tx1">
                              <a:lumMod val="50000"/>
                            </a:schemeClr>
                          </a:solidFill>
                        </a:rPr>
                        <a:t>Exterior</a:t>
                      </a:r>
                    </a:p>
                  </a:txBody>
                  <a:tcPr marL="45958" marR="45958" marT="0" marB="0" anchor="ctr">
                    <a:solidFill>
                      <a:srgbClr val="EAEAEA"/>
                    </a:solidFill>
                  </a:tcPr>
                </a:tc>
                <a:tc hMerge="1">
                  <a:txBody>
                    <a:bodyPr/>
                    <a:lstStyle/>
                    <a:p>
                      <a:endParaRPr lang="zh-TW" altLang="en-US"/>
                    </a:p>
                  </a:txBody>
                  <a:tcPr/>
                </a:tc>
                <a:tc>
                  <a:txBody>
                    <a:bodyPr/>
                    <a:lstStyle/>
                    <a:p>
                      <a:r>
                        <a:rPr lang="en-US" sz="700" dirty="0">
                          <a:solidFill>
                            <a:schemeClr val="tx1">
                              <a:lumMod val="50000"/>
                            </a:schemeClr>
                          </a:solidFill>
                          <a:latin typeface="+mn-lt"/>
                        </a:rPr>
                        <a:t>Mesh, Steel, Plastic</a:t>
                      </a:r>
                    </a:p>
                  </a:txBody>
                  <a:tcPr marL="45958" marR="45958" marT="0" marB="0" anchor="ctr">
                    <a:solidFill>
                      <a:srgbClr val="EAEAEA"/>
                    </a:solidFill>
                  </a:tcPr>
                </a:tc>
                <a:extLst>
                  <a:ext uri="{0D108BD9-81ED-4DB2-BD59-A6C34878D82A}">
                    <a16:rowId xmlns:a16="http://schemas.microsoft.com/office/drawing/2014/main" val="10003"/>
                  </a:ext>
                </a:extLst>
              </a:tr>
              <a:tr h="142441">
                <a:tc vMerge="1">
                  <a:txBody>
                    <a:bodyPr/>
                    <a:lstStyle/>
                    <a:p>
                      <a:pPr>
                        <a:lnSpc>
                          <a:spcPct val="100000"/>
                        </a:lnSpc>
                        <a:spcAft>
                          <a:spcPts val="0"/>
                        </a:spcAft>
                      </a:pPr>
                      <a:endParaRPr lang="zh-TW" sz="700" b="0" kern="100" dirty="0">
                        <a:effectLst/>
                        <a:latin typeface="+mn-lt"/>
                        <a:ea typeface="新細明體"/>
                        <a:cs typeface="Verdana" panose="020B0604030504040204" pitchFamily="34" charset="0"/>
                      </a:endParaRPr>
                    </a:p>
                  </a:txBody>
                  <a:tcPr marL="45958" marR="45958" marT="0" marB="0" anchor="ctr"/>
                </a:tc>
                <a:tc gridSpan="2">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Left Side Panel</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hMerge="1">
                  <a:txBody>
                    <a:bodyPr/>
                    <a:lstStyle/>
                    <a:p>
                      <a:endParaRPr lang="zh-TW" altLang="en-US"/>
                    </a:p>
                  </a:txBody>
                  <a:tcPr/>
                </a:tc>
                <a:tc>
                  <a:txBody>
                    <a:bodyPr/>
                    <a:lstStyle/>
                    <a:p>
                      <a:r>
                        <a:rPr lang="en-US" sz="700" dirty="0">
                          <a:solidFill>
                            <a:schemeClr val="tx1">
                              <a:lumMod val="50000"/>
                            </a:schemeClr>
                          </a:solidFill>
                          <a:latin typeface="+mn-lt"/>
                        </a:rPr>
                        <a:t>Tempered Glass, Steel</a:t>
                      </a:r>
                    </a:p>
                  </a:txBody>
                  <a:tcPr marL="45958" marR="45958" marT="0" marB="0" anchor="ctr">
                    <a:solidFill>
                      <a:srgbClr val="EAEAEA"/>
                    </a:solidFill>
                  </a:tcPr>
                </a:tc>
                <a:extLst>
                  <a:ext uri="{0D108BD9-81ED-4DB2-BD59-A6C34878D82A}">
                    <a16:rowId xmlns:a16="http://schemas.microsoft.com/office/drawing/2014/main" val="10011"/>
                  </a:ext>
                </a:extLst>
              </a:tr>
              <a:tr h="147805">
                <a:tc rowSpan="2">
                  <a:txBody>
                    <a:bodyPr/>
                    <a:lstStyle/>
                    <a:p>
                      <a:pPr>
                        <a:lnSpc>
                          <a:spcPct val="100000"/>
                        </a:lnSpc>
                        <a:spcAft>
                          <a:spcPts val="0"/>
                        </a:spcAft>
                      </a:pPr>
                      <a:r>
                        <a:rPr lang="en-US" sz="700" kern="100" dirty="0">
                          <a:solidFill>
                            <a:schemeClr val="tx1">
                              <a:lumMod val="50000"/>
                            </a:schemeClr>
                          </a:solidFill>
                          <a:effectLst/>
                          <a:latin typeface="+mn-lt"/>
                        </a:rPr>
                        <a:t>Dimensions</a:t>
                      </a:r>
                    </a:p>
                    <a:p>
                      <a:pPr marL="0" marR="0" lvl="0" indent="0" algn="l" defTabSz="417899" rtl="0" eaLnBrk="1" fontAlgn="auto" latinLnBrk="0" hangingPunct="1">
                        <a:lnSpc>
                          <a:spcPct val="100000"/>
                        </a:lnSpc>
                        <a:spcBef>
                          <a:spcPts val="0"/>
                        </a:spcBef>
                        <a:spcAft>
                          <a:spcPts val="0"/>
                        </a:spcAft>
                        <a:buClrTx/>
                        <a:buSzTx/>
                        <a:buFontTx/>
                        <a:buNone/>
                        <a:tabLst/>
                        <a:defRPr/>
                      </a:pPr>
                      <a:r>
                        <a:rPr lang="en-US" sz="700" kern="100" dirty="0">
                          <a:solidFill>
                            <a:schemeClr val="tx1">
                              <a:lumMod val="50000"/>
                            </a:schemeClr>
                          </a:solidFill>
                          <a:effectLst/>
                          <a:latin typeface="+mn-lt"/>
                        </a:rPr>
                        <a:t>(L x W x H)</a:t>
                      </a:r>
                    </a:p>
                  </a:txBody>
                  <a:tcPr marL="45958" marR="45958" marT="0" marB="0" anchor="ctr">
                    <a:solidFill>
                      <a:srgbClr val="D1D1D2"/>
                    </a:solidFill>
                  </a:tcPr>
                </a:tc>
                <a:tc gridSpan="2">
                  <a:txBody>
                    <a:bodyPr/>
                    <a:lstStyle/>
                    <a:p>
                      <a:pPr marL="0" marR="0" lvl="0" indent="0" algn="l" defTabSz="417899" rtl="0" eaLnBrk="1" fontAlgn="auto" latinLnBrk="0" hangingPunct="1">
                        <a:lnSpc>
                          <a:spcPct val="100000"/>
                        </a:lnSpc>
                        <a:spcBef>
                          <a:spcPts val="0"/>
                        </a:spcBef>
                        <a:spcAft>
                          <a:spcPts val="0"/>
                        </a:spcAft>
                        <a:buClrTx/>
                        <a:buSzTx/>
                        <a:buFontTx/>
                        <a:buNone/>
                        <a:tabLst/>
                        <a:defRPr/>
                      </a:pPr>
                      <a:r>
                        <a:rPr lang="en-US" altLang="zh-CN" sz="700" kern="1200" smtClean="0">
                          <a:solidFill>
                            <a:schemeClr val="tx1">
                              <a:lumMod val="50000"/>
                            </a:schemeClr>
                          </a:solidFill>
                          <a:effectLst/>
                          <a:latin typeface="+mn-lt"/>
                          <a:ea typeface="+mn-ea"/>
                          <a:cs typeface="+mn-cs"/>
                        </a:rPr>
                        <a:t>Body</a:t>
                      </a:r>
                      <a:r>
                        <a:rPr lang="en-US" altLang="zh-TW" sz="700" kern="1200" smtClean="0">
                          <a:solidFill>
                            <a:schemeClr val="tx1">
                              <a:lumMod val="50000"/>
                            </a:schemeClr>
                          </a:solidFill>
                          <a:effectLst/>
                          <a:latin typeface="+mn-lt"/>
                          <a:ea typeface="+mn-ea"/>
                          <a:cs typeface="+mn-cs"/>
                        </a:rPr>
                        <a:t> </a:t>
                      </a:r>
                      <a:r>
                        <a:rPr lang="en-US" altLang="zh-CN" sz="700" kern="1200" dirty="0">
                          <a:solidFill>
                            <a:schemeClr val="tx1">
                              <a:lumMod val="50000"/>
                            </a:schemeClr>
                          </a:solidFill>
                          <a:effectLst/>
                          <a:latin typeface="+mn-lt"/>
                          <a:ea typeface="+mn-ea"/>
                          <a:cs typeface="+mn-cs"/>
                        </a:rPr>
                        <a:t>size</a:t>
                      </a:r>
                      <a:endParaRPr lang="zh-TW" altLang="zh-TW" sz="700" kern="1200" dirty="0">
                        <a:solidFill>
                          <a:schemeClr val="tx1">
                            <a:lumMod val="50000"/>
                          </a:schemeClr>
                        </a:solidFill>
                        <a:effectLst/>
                        <a:latin typeface="+mn-lt"/>
                        <a:ea typeface="+mn-ea"/>
                        <a:cs typeface="+mn-cs"/>
                      </a:endParaRPr>
                    </a:p>
                  </a:txBody>
                  <a:tcPr marL="45958" marR="45958" marT="0" marB="0" anchor="ctr">
                    <a:solidFill>
                      <a:srgbClr val="D1D1D2"/>
                    </a:solidFill>
                  </a:tcPr>
                </a:tc>
                <a:tc hMerge="1">
                  <a:txBody>
                    <a:bodyPr/>
                    <a:lstStyle/>
                    <a:p>
                      <a:endParaRPr lang="zh-TW" altLang="en-US"/>
                    </a:p>
                  </a:txBody>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556 </a:t>
                      </a:r>
                      <a:r>
                        <a:rPr lang="en-US" altLang="zh-CN" sz="700" b="0" kern="100" dirty="0">
                          <a:solidFill>
                            <a:schemeClr val="tx1">
                              <a:lumMod val="50000"/>
                            </a:schemeClr>
                          </a:solidFill>
                          <a:effectLst/>
                          <a:latin typeface="+mn-lt"/>
                          <a:ea typeface="新細明體"/>
                          <a:cs typeface="Verdana" panose="020B0604030504040204" pitchFamily="34" charset="0"/>
                        </a:rPr>
                        <a:t>x</a:t>
                      </a:r>
                      <a:r>
                        <a:rPr lang="en-US" altLang="zh-CN" sz="700" b="0" kern="100" baseline="0" dirty="0">
                          <a:solidFill>
                            <a:schemeClr val="tx1">
                              <a:lumMod val="50000"/>
                            </a:schemeClr>
                          </a:solidFill>
                          <a:effectLst/>
                          <a:latin typeface="+mn-lt"/>
                          <a:ea typeface="新細明體"/>
                          <a:cs typeface="Verdana" panose="020B0604030504040204" pitchFamily="34" charset="0"/>
                        </a:rPr>
                        <a:t> 279 x540 mm</a:t>
                      </a:r>
                      <a:endParaRPr lang="en-US" alt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12"/>
                  </a:ext>
                </a:extLst>
              </a:tr>
              <a:tr h="154258">
                <a:tc vMerge="1">
                  <a:txBody>
                    <a:bodyPr/>
                    <a:lstStyle/>
                    <a:p>
                      <a:pPr>
                        <a:lnSpc>
                          <a:spcPct val="100000"/>
                        </a:lnSpc>
                        <a:spcAft>
                          <a:spcPts val="0"/>
                        </a:spcAft>
                      </a:pPr>
                      <a:endParaRPr lang="en-US" sz="700" kern="100" dirty="0">
                        <a:solidFill>
                          <a:schemeClr val="accent5"/>
                        </a:solidFill>
                        <a:effectLst/>
                        <a:latin typeface="+mn-lt"/>
                      </a:endParaRPr>
                    </a:p>
                  </a:txBody>
                  <a:tcPr marL="45958" marR="45958" marT="0" marB="0" anchor="ctr">
                    <a:solidFill>
                      <a:srgbClr val="D1D1D2"/>
                    </a:solidFill>
                  </a:tcPr>
                </a:tc>
                <a:tc gridSpan="2">
                  <a:txBody>
                    <a:bodyPr/>
                    <a:lstStyle/>
                    <a:p>
                      <a:pPr marL="0" marR="0" lvl="0" indent="0" algn="l" defTabSz="417899" rtl="0" eaLnBrk="1" fontAlgn="auto" latinLnBrk="0" hangingPunct="1">
                        <a:lnSpc>
                          <a:spcPct val="100000"/>
                        </a:lnSpc>
                        <a:spcBef>
                          <a:spcPts val="0"/>
                        </a:spcBef>
                        <a:spcAft>
                          <a:spcPts val="0"/>
                        </a:spcAft>
                        <a:buClrTx/>
                        <a:buSzTx/>
                        <a:buFontTx/>
                        <a:buNone/>
                        <a:tabLst/>
                        <a:defRPr/>
                      </a:pPr>
                      <a:r>
                        <a:rPr lang="en-US" altLang="zh-TW" sz="700" b="0" kern="100" dirty="0">
                          <a:solidFill>
                            <a:schemeClr val="tx1">
                              <a:lumMod val="50000"/>
                            </a:schemeClr>
                          </a:solidFill>
                          <a:effectLst/>
                          <a:latin typeface="+mn-lt"/>
                          <a:ea typeface="+mn-ea"/>
                          <a:cs typeface="+mn-cs"/>
                        </a:rPr>
                        <a:t>incl. </a:t>
                      </a:r>
                      <a:r>
                        <a:rPr lang="en-US" altLang="zh-TW" sz="700" b="0" kern="100" baseline="0" dirty="0">
                          <a:solidFill>
                            <a:schemeClr val="tx1">
                              <a:lumMod val="50000"/>
                            </a:schemeClr>
                          </a:solidFill>
                          <a:effectLst/>
                          <a:latin typeface="+mn-lt"/>
                          <a:ea typeface="+mn-ea"/>
                          <a:cs typeface="+mn-cs"/>
                        </a:rPr>
                        <a:t>Protrusions</a:t>
                      </a:r>
                      <a:endParaRPr lang="zh-TW" altLang="en-US"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tc hMerge="1">
                  <a:txBody>
                    <a:bodyPr/>
                    <a:lstStyle/>
                    <a:p>
                      <a:endParaRPr lang="zh-TW" altLang="en-US"/>
                    </a:p>
                  </a:txBody>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666 x 291 x 626 mm</a:t>
                      </a:r>
                    </a:p>
                  </a:txBody>
                  <a:tcPr marL="45958" marR="45958" marT="0" marB="0" anchor="ctr">
                    <a:solidFill>
                      <a:srgbClr val="D1D1D2"/>
                    </a:solidFill>
                  </a:tcPr>
                </a:tc>
                <a:extLst>
                  <a:ext uri="{0D108BD9-81ED-4DB2-BD59-A6C34878D82A}">
                    <a16:rowId xmlns:a16="http://schemas.microsoft.com/office/drawing/2014/main" val="10004"/>
                  </a:ext>
                </a:extLst>
              </a:tr>
              <a:tr h="210285">
                <a:tc gridSpan="3">
                  <a:txBody>
                    <a:bodyPr/>
                    <a:lstStyle/>
                    <a:p>
                      <a:pPr>
                        <a:lnSpc>
                          <a:spcPct val="100000"/>
                        </a:lnSpc>
                        <a:spcAft>
                          <a:spcPts val="0"/>
                        </a:spcAft>
                      </a:pPr>
                      <a:r>
                        <a:rPr lang="en-US" sz="700" kern="100" dirty="0">
                          <a:solidFill>
                            <a:schemeClr val="tx1">
                              <a:lumMod val="50000"/>
                            </a:schemeClr>
                          </a:solidFill>
                          <a:effectLst/>
                          <a:latin typeface="+mn-lt"/>
                        </a:rPr>
                        <a:t>Motherboard Support</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hMerge="1">
                  <a:txBody>
                    <a:bodyPr/>
                    <a:lstStyle/>
                    <a:p>
                      <a:endParaRPr lang="en-US"/>
                    </a:p>
                  </a:txBody>
                  <a:tcPr/>
                </a:tc>
                <a:tc hMerge="1">
                  <a:txBody>
                    <a:bodyPr/>
                    <a:lstStyle/>
                    <a:p>
                      <a:endParaRPr lang="zh-TW" altLang="en-US"/>
                    </a:p>
                  </a:txBody>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Mini-ITX, Micro-ATX, ATX, E-ATX,</a:t>
                      </a:r>
                      <a:r>
                        <a:rPr lang="en-US" altLang="zh-TW" sz="700" b="0" kern="100" baseline="0" dirty="0">
                          <a:solidFill>
                            <a:schemeClr val="tx1">
                              <a:lumMod val="50000"/>
                            </a:schemeClr>
                          </a:solidFill>
                          <a:effectLst/>
                          <a:latin typeface="+mn-lt"/>
                          <a:ea typeface="新細明體"/>
                          <a:cs typeface="Verdana" panose="020B0604030504040204" pitchFamily="34" charset="0"/>
                        </a:rPr>
                        <a:t> </a:t>
                      </a:r>
                      <a:r>
                        <a:rPr lang="en-US" altLang="zh-CN" sz="700" b="0" kern="100" baseline="0" dirty="0">
                          <a:solidFill>
                            <a:schemeClr val="tx1">
                              <a:lumMod val="50000"/>
                            </a:schemeClr>
                          </a:solidFill>
                          <a:effectLst/>
                          <a:latin typeface="+mn-lt"/>
                          <a:ea typeface="新細明體"/>
                          <a:cs typeface="Verdana" panose="020B0604030504040204" pitchFamily="34" charset="0"/>
                        </a:rPr>
                        <a:t>SSI-CEB, SSI-EEB</a:t>
                      </a:r>
                      <a:endParaRPr lang="en-US" alt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extLst>
                  <a:ext uri="{0D108BD9-81ED-4DB2-BD59-A6C34878D82A}">
                    <a16:rowId xmlns:a16="http://schemas.microsoft.com/office/drawing/2014/main" val="10005"/>
                  </a:ext>
                </a:extLst>
              </a:tr>
              <a:tr h="128506">
                <a:tc gridSpan="3">
                  <a:txBody>
                    <a:bodyPr/>
                    <a:lstStyle/>
                    <a:p>
                      <a:pPr>
                        <a:lnSpc>
                          <a:spcPct val="100000"/>
                        </a:lnSpc>
                        <a:spcAft>
                          <a:spcPts val="0"/>
                        </a:spcAft>
                      </a:pPr>
                      <a:r>
                        <a:rPr lang="en-US" sz="700" kern="100" dirty="0">
                          <a:solidFill>
                            <a:schemeClr val="tx1">
                              <a:lumMod val="50000"/>
                            </a:schemeClr>
                          </a:solidFill>
                          <a:effectLst/>
                          <a:latin typeface="+mn-lt"/>
                        </a:rPr>
                        <a:t>Expansion Slots</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hMerge="1">
                  <a:txBody>
                    <a:bodyPr/>
                    <a:lstStyle/>
                    <a:p>
                      <a:endParaRPr lang="en-US"/>
                    </a:p>
                  </a:txBody>
                  <a:tcPr/>
                </a:tc>
                <a:tc hMerge="1">
                  <a:txBody>
                    <a:bodyPr/>
                    <a:lstStyle/>
                    <a:p>
                      <a:endParaRPr lang="zh-TW" altLang="en-US"/>
                    </a:p>
                  </a:txBody>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8</a:t>
                      </a:r>
                    </a:p>
                  </a:txBody>
                  <a:tcPr marL="45958" marR="45958" marT="0" marB="0" anchor="ctr">
                    <a:solidFill>
                      <a:srgbClr val="EAEAEA"/>
                    </a:solidFill>
                  </a:tcPr>
                </a:tc>
                <a:extLst>
                  <a:ext uri="{0D108BD9-81ED-4DB2-BD59-A6C34878D82A}">
                    <a16:rowId xmlns:a16="http://schemas.microsoft.com/office/drawing/2014/main" val="10006"/>
                  </a:ext>
                </a:extLst>
              </a:tr>
              <a:tr h="126577">
                <a:tc rowSpan="3" gridSpan="2">
                  <a:txBody>
                    <a:bodyPr/>
                    <a:lstStyle/>
                    <a:p>
                      <a:pPr>
                        <a:lnSpc>
                          <a:spcPct val="100000"/>
                        </a:lnSpc>
                        <a:spcAft>
                          <a:spcPts val="0"/>
                        </a:spcAft>
                      </a:pPr>
                      <a:r>
                        <a:rPr lang="en-US" sz="700" kern="100" dirty="0">
                          <a:solidFill>
                            <a:schemeClr val="tx1">
                              <a:lumMod val="50000"/>
                            </a:schemeClr>
                          </a:solidFill>
                          <a:effectLst/>
                          <a:latin typeface="+mn-lt"/>
                        </a:rPr>
                        <a:t>Drive Bays</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tc rowSpan="3" h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sz="700" kern="100" dirty="0">
                          <a:solidFill>
                            <a:schemeClr val="tx1">
                              <a:lumMod val="50000"/>
                            </a:schemeClr>
                          </a:solidFill>
                          <a:effectLst/>
                          <a:latin typeface="+mn-lt"/>
                        </a:rPr>
                        <a:t>5.25“ ODD</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N/A</a:t>
                      </a:r>
                    </a:p>
                  </a:txBody>
                  <a:tcPr marL="45958" marR="45958" marT="0" marB="0" anchor="ctr">
                    <a:solidFill>
                      <a:srgbClr val="D1D1D2"/>
                    </a:solidFill>
                  </a:tcPr>
                </a:tc>
                <a:extLst>
                  <a:ext uri="{0D108BD9-81ED-4DB2-BD59-A6C34878D82A}">
                    <a16:rowId xmlns:a16="http://schemas.microsoft.com/office/drawing/2014/main" val="10007"/>
                  </a:ext>
                </a:extLst>
              </a:tr>
              <a:tr h="136700">
                <a:tc gridSpan="2" vMerge="1">
                  <a:txBody>
                    <a:bodyPr/>
                    <a:lstStyle/>
                    <a:p>
                      <a:endParaRPr lang="zh-TW" altLang="en-US"/>
                    </a:p>
                  </a:txBody>
                  <a:tcPr/>
                </a:tc>
                <a:tc hMerge="1" v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sz="700" kern="100" dirty="0">
                          <a:solidFill>
                            <a:schemeClr val="tx1">
                              <a:lumMod val="50000"/>
                            </a:schemeClr>
                          </a:solidFill>
                          <a:effectLst/>
                          <a:latin typeface="+mn-lt"/>
                        </a:rPr>
                        <a:t>3.5” / 2.5” Combo</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12</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08"/>
                  </a:ext>
                </a:extLst>
              </a:tr>
              <a:tr h="138023">
                <a:tc gridSpan="2" vMerge="1">
                  <a:txBody>
                    <a:bodyPr/>
                    <a:lstStyle/>
                    <a:p>
                      <a:endParaRPr lang="zh-TW" altLang="en-US"/>
                    </a:p>
                  </a:txBody>
                  <a:tcPr/>
                </a:tc>
                <a:tc hMerge="1" v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sz="700" kern="100" dirty="0">
                          <a:solidFill>
                            <a:schemeClr val="tx1">
                              <a:lumMod val="50000"/>
                            </a:schemeClr>
                          </a:solidFill>
                          <a:effectLst/>
                          <a:latin typeface="+mn-lt"/>
                        </a:rPr>
                        <a:t>2.5” SSD</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12</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09"/>
                  </a:ext>
                </a:extLst>
              </a:tr>
              <a:tr h="226460">
                <a:tc rowSpan="3" gridSpan="2">
                  <a:txBody>
                    <a:bodyPr/>
                    <a:lstStyle/>
                    <a:p>
                      <a:pPr>
                        <a:lnSpc>
                          <a:spcPct val="100000"/>
                        </a:lnSpc>
                        <a:spcAft>
                          <a:spcPts val="0"/>
                        </a:spcAft>
                      </a:pPr>
                      <a:r>
                        <a:rPr lang="en-US" sz="700" kern="100" dirty="0">
                          <a:solidFill>
                            <a:schemeClr val="tx1">
                              <a:lumMod val="50000"/>
                            </a:schemeClr>
                          </a:solidFill>
                          <a:effectLst/>
                          <a:latin typeface="+mn-lt"/>
                        </a:rPr>
                        <a:t>I/O Panel </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rowSpan="3" hMerge="1">
                  <a:txBody>
                    <a:bodyPr/>
                    <a:lstStyle/>
                    <a:p>
                      <a:pPr>
                        <a:lnSpc>
                          <a:spcPct val="75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nSpc>
                          <a:spcPct val="75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USB</a:t>
                      </a:r>
                      <a:r>
                        <a:rPr lang="en-US" altLang="zh-TW" sz="700" b="0" kern="100" baseline="0" dirty="0">
                          <a:solidFill>
                            <a:schemeClr val="tx1">
                              <a:lumMod val="50000"/>
                            </a:schemeClr>
                          </a:solidFill>
                          <a:effectLst/>
                          <a:latin typeface="+mn-lt"/>
                          <a:ea typeface="新細明體"/>
                          <a:cs typeface="Verdana" panose="020B0604030504040204" pitchFamily="34" charset="0"/>
                        </a:rPr>
                        <a:t> </a:t>
                      </a:r>
                      <a:r>
                        <a:rPr lang="en-US" altLang="zh-TW" sz="700" b="0" kern="100" dirty="0">
                          <a:solidFill>
                            <a:schemeClr val="tx1">
                              <a:lumMod val="50000"/>
                            </a:schemeClr>
                          </a:solidFill>
                          <a:effectLst/>
                          <a:latin typeface="+mn-lt"/>
                          <a:ea typeface="新細明體"/>
                          <a:cs typeface="Verdana" panose="020B0604030504040204" pitchFamily="34" charset="0"/>
                        </a:rPr>
                        <a:t>Ports</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r>
                        <a:rPr lang="de-DE" sz="700" dirty="0">
                          <a:solidFill>
                            <a:schemeClr val="tx1">
                              <a:lumMod val="50000"/>
                            </a:schemeClr>
                          </a:solidFill>
                          <a:latin typeface="+mn-lt"/>
                        </a:rPr>
                        <a:t>1 x USB 3.2 gen 2 </a:t>
                      </a:r>
                      <a:r>
                        <a:rPr lang="en-US" altLang="zh-CN" sz="700" dirty="0">
                          <a:solidFill>
                            <a:schemeClr val="tx1">
                              <a:lumMod val="50000"/>
                            </a:schemeClr>
                          </a:solidFill>
                          <a:latin typeface="+mn-lt"/>
                        </a:rPr>
                        <a:t>Type</a:t>
                      </a:r>
                      <a:r>
                        <a:rPr lang="en-US" altLang="zh-CN" sz="700" baseline="0" dirty="0">
                          <a:solidFill>
                            <a:schemeClr val="tx1">
                              <a:lumMod val="50000"/>
                            </a:schemeClr>
                          </a:solidFill>
                          <a:latin typeface="+mn-lt"/>
                        </a:rPr>
                        <a:t> C</a:t>
                      </a:r>
                      <a:endParaRPr lang="de-DE" sz="700" dirty="0">
                        <a:solidFill>
                          <a:schemeClr val="tx1">
                            <a:lumMod val="50000"/>
                          </a:schemeClr>
                        </a:solidFill>
                        <a:latin typeface="+mn-lt"/>
                      </a:endParaRPr>
                    </a:p>
                    <a:p>
                      <a:r>
                        <a:rPr lang="de-DE" sz="700" dirty="0">
                          <a:solidFill>
                            <a:schemeClr val="tx1">
                              <a:lumMod val="50000"/>
                            </a:schemeClr>
                          </a:solidFill>
                          <a:latin typeface="+mn-lt"/>
                        </a:rPr>
                        <a:t>4 x USB 3.2 gen 1 (3.0)</a:t>
                      </a:r>
                      <a:endParaRPr lang="en-US" sz="700" dirty="0">
                        <a:solidFill>
                          <a:schemeClr val="tx1">
                            <a:lumMod val="50000"/>
                          </a:schemeClr>
                        </a:solidFill>
                        <a:latin typeface="+mn-lt"/>
                      </a:endParaRPr>
                    </a:p>
                  </a:txBody>
                  <a:tcPr marL="45958" marR="45958" marT="0" marB="0" anchor="ctr">
                    <a:solidFill>
                      <a:srgbClr val="EAEAEA"/>
                    </a:solidFill>
                  </a:tcPr>
                </a:tc>
                <a:extLst>
                  <a:ext uri="{0D108BD9-81ED-4DB2-BD59-A6C34878D82A}">
                    <a16:rowId xmlns:a16="http://schemas.microsoft.com/office/drawing/2014/main" val="10010"/>
                  </a:ext>
                </a:extLst>
              </a:tr>
              <a:tr h="226460">
                <a:tc gridSpan="2" vMerge="1">
                  <a:txBody>
                    <a:bodyPr/>
                    <a:lstStyle/>
                    <a:p>
                      <a:endParaRPr lang="en-US"/>
                    </a:p>
                  </a:txBody>
                  <a:tcPr/>
                </a:tc>
                <a:tc hMerge="1" vMerge="1">
                  <a:txBody>
                    <a:bodyPr/>
                    <a:lstStyle/>
                    <a:p>
                      <a:pPr>
                        <a:lnSpc>
                          <a:spcPct val="75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nSpc>
                          <a:spcPct val="75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Audio In / Out</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r>
                        <a:rPr lang="en-US" sz="700" dirty="0">
                          <a:solidFill>
                            <a:schemeClr val="tx1">
                              <a:lumMod val="50000"/>
                            </a:schemeClr>
                          </a:solidFill>
                          <a:latin typeface="+mn-lt"/>
                        </a:rPr>
                        <a:t>1 x 3.5mm 4poles Audio Jack</a:t>
                      </a:r>
                    </a:p>
                    <a:p>
                      <a:r>
                        <a:rPr lang="en-US" sz="700" dirty="0">
                          <a:solidFill>
                            <a:schemeClr val="tx1">
                              <a:lumMod val="50000"/>
                            </a:schemeClr>
                          </a:solidFill>
                          <a:latin typeface="+mn-lt"/>
                        </a:rPr>
                        <a:t>1 x 3.5mm Mic Jack</a:t>
                      </a:r>
                    </a:p>
                  </a:txBody>
                  <a:tcPr marL="45958" marR="45958" marT="0" marB="0" anchor="ctr">
                    <a:solidFill>
                      <a:srgbClr val="EAEAEA"/>
                    </a:solidFill>
                  </a:tcPr>
                </a:tc>
                <a:extLst>
                  <a:ext uri="{0D108BD9-81ED-4DB2-BD59-A6C34878D82A}">
                    <a16:rowId xmlns:a16="http://schemas.microsoft.com/office/drawing/2014/main" val="10013"/>
                  </a:ext>
                </a:extLst>
              </a:tr>
              <a:tr h="262795">
                <a:tc gridSpan="2" vMerge="1">
                  <a:txBody>
                    <a:bodyPr/>
                    <a:lstStyle/>
                    <a:p>
                      <a:endParaRPr lang="en-US"/>
                    </a:p>
                  </a:txBody>
                  <a:tcPr/>
                </a:tc>
                <a:tc hMerge="1" vMerge="1">
                  <a:txBody>
                    <a:bodyPr/>
                    <a:lstStyle/>
                    <a:p>
                      <a:pPr>
                        <a:lnSpc>
                          <a:spcPct val="75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nSpc>
                          <a:spcPct val="75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Other</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r>
                        <a:rPr lang="en-US" sz="700" dirty="0">
                          <a:solidFill>
                            <a:schemeClr val="tx1">
                              <a:lumMod val="50000"/>
                            </a:schemeClr>
                          </a:solidFill>
                          <a:latin typeface="+mn-lt"/>
                        </a:rPr>
                        <a:t>1</a:t>
                      </a:r>
                      <a:r>
                        <a:rPr lang="en-US" sz="700" baseline="0" dirty="0">
                          <a:solidFill>
                            <a:schemeClr val="tx1">
                              <a:lumMod val="50000"/>
                            </a:schemeClr>
                          </a:solidFill>
                          <a:latin typeface="+mn-lt"/>
                        </a:rPr>
                        <a:t> x </a:t>
                      </a:r>
                      <a:r>
                        <a:rPr lang="en-US" altLang="zh-TW" sz="700" baseline="0" dirty="0">
                          <a:solidFill>
                            <a:schemeClr val="tx1">
                              <a:lumMod val="50000"/>
                            </a:schemeClr>
                          </a:solidFill>
                          <a:latin typeface="+mn-lt"/>
                        </a:rPr>
                        <a:t>LED</a:t>
                      </a:r>
                      <a:r>
                        <a:rPr lang="zh-TW" altLang="en-US" sz="700" baseline="0" dirty="0">
                          <a:solidFill>
                            <a:schemeClr val="tx1">
                              <a:lumMod val="50000"/>
                            </a:schemeClr>
                          </a:solidFill>
                          <a:latin typeface="+mn-lt"/>
                        </a:rPr>
                        <a:t> </a:t>
                      </a:r>
                      <a:r>
                        <a:rPr lang="en-US" altLang="zh-TW" sz="700" baseline="0" dirty="0">
                          <a:solidFill>
                            <a:schemeClr val="tx1">
                              <a:lumMod val="50000"/>
                            </a:schemeClr>
                          </a:solidFill>
                          <a:latin typeface="+mn-lt"/>
                        </a:rPr>
                        <a:t>Controller A1 (ARGB Gen2)</a:t>
                      </a:r>
                      <a:endParaRPr lang="en-US" sz="700" baseline="0" dirty="0">
                        <a:solidFill>
                          <a:schemeClr val="tx1">
                            <a:lumMod val="50000"/>
                          </a:schemeClr>
                        </a:solidFill>
                        <a:latin typeface="+mn-lt"/>
                      </a:endParaRPr>
                    </a:p>
                    <a:p>
                      <a:r>
                        <a:rPr lang="en-US" sz="700" baseline="0" dirty="0">
                          <a:solidFill>
                            <a:schemeClr val="tx1">
                              <a:lumMod val="50000"/>
                            </a:schemeClr>
                          </a:solidFill>
                          <a:latin typeface="+mn-lt"/>
                        </a:rPr>
                        <a:t>1 x ARGB/PWM Hub</a:t>
                      </a:r>
                      <a:endParaRPr lang="en-US" sz="700" dirty="0">
                        <a:solidFill>
                          <a:schemeClr val="tx1">
                            <a:lumMod val="50000"/>
                          </a:schemeClr>
                        </a:solidFill>
                        <a:latin typeface="+mn-lt"/>
                      </a:endParaRPr>
                    </a:p>
                  </a:txBody>
                  <a:tcPr marL="45958" marR="45958" marT="0" marB="0" anchor="ctr">
                    <a:solidFill>
                      <a:srgbClr val="EAEAEA"/>
                    </a:solidFill>
                  </a:tcPr>
                </a:tc>
                <a:extLst>
                  <a:ext uri="{0D108BD9-81ED-4DB2-BD59-A6C34878D82A}">
                    <a16:rowId xmlns:a16="http://schemas.microsoft.com/office/drawing/2014/main" val="10015"/>
                  </a:ext>
                </a:extLst>
              </a:tr>
              <a:tr h="194109">
                <a:tc rowSpan="3" gridSpan="2">
                  <a:txBody>
                    <a:bodyPr/>
                    <a:lstStyle/>
                    <a:p>
                      <a:pPr>
                        <a:lnSpc>
                          <a:spcPct val="100000"/>
                        </a:lnSpc>
                        <a:spcAft>
                          <a:spcPts val="0"/>
                        </a:spcAft>
                      </a:pPr>
                      <a:r>
                        <a:rPr lang="en-US" sz="700" kern="100" dirty="0">
                          <a:solidFill>
                            <a:schemeClr val="tx1">
                              <a:lumMod val="50000"/>
                            </a:schemeClr>
                          </a:solidFill>
                          <a:effectLst/>
                          <a:latin typeface="+mn-lt"/>
                        </a:rPr>
                        <a:t>Pre-installed Fan(s)</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tc rowSpan="3" h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Front</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2x SickleFlow PWM Performance Ed. 200mm</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16"/>
                  </a:ext>
                </a:extLst>
              </a:tr>
              <a:tr h="194109">
                <a:tc gridSpan="2" vMerge="1">
                  <a:txBody>
                    <a:bodyPr/>
                    <a:lstStyle/>
                    <a:p>
                      <a:endParaRPr lang="en-US"/>
                    </a:p>
                  </a:txBody>
                  <a:tcPr/>
                </a:tc>
                <a:tc hMerge="1" v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Rear</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marL="0" marR="0" indent="0" algn="l" defTabSz="417899" rtl="0" eaLnBrk="1" fontAlgn="auto" latinLnBrk="0" hangingPunct="1">
                        <a:lnSpc>
                          <a:spcPct val="100000"/>
                        </a:lnSpc>
                        <a:spcBef>
                          <a:spcPts val="0"/>
                        </a:spcBef>
                        <a:spcAft>
                          <a:spcPts val="0"/>
                        </a:spcAft>
                        <a:buClrTx/>
                        <a:buSzTx/>
                        <a:buFontTx/>
                        <a:buNone/>
                        <a:tabLst/>
                        <a:defRPr/>
                      </a:pPr>
                      <a:r>
                        <a:rPr lang="en-US" altLang="zh-TW" sz="700" b="0" kern="100" dirty="0">
                          <a:solidFill>
                            <a:schemeClr val="tx1">
                              <a:lumMod val="50000"/>
                            </a:schemeClr>
                          </a:solidFill>
                          <a:effectLst/>
                          <a:latin typeface="+mn-lt"/>
                          <a:ea typeface="新細明體"/>
                          <a:cs typeface="Verdana" panose="020B0604030504040204" pitchFamily="34" charset="0"/>
                        </a:rPr>
                        <a:t>2x SickleFlow PWM ARGB 120mm</a:t>
                      </a:r>
                      <a:endParaRPr lang="zh-TW" alt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18"/>
                  </a:ext>
                </a:extLst>
              </a:tr>
              <a:tr h="194109">
                <a:tc gridSpan="2" v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hMerge="1" vMerge="1">
                  <a:txBody>
                    <a:bodyPr/>
                    <a:lstStyle/>
                    <a:p>
                      <a:pPr marL="0" marR="0" indent="0" algn="l" defTabSz="417899" rtl="0" eaLnBrk="1" fontAlgn="auto" latinLnBrk="0" hangingPunct="1">
                        <a:lnSpc>
                          <a:spcPct val="100000"/>
                        </a:lnSpc>
                        <a:spcBef>
                          <a:spcPts val="0"/>
                        </a:spcBef>
                        <a:spcAft>
                          <a:spcPts val="0"/>
                        </a:spcAft>
                        <a:buClrTx/>
                        <a:buSzTx/>
                        <a:buFontTx/>
                        <a:buNone/>
                        <a:tabLst/>
                        <a:defRPr/>
                      </a:pPr>
                      <a:endParaRPr lang="en-US" altLang="zh-TW" sz="700" dirty="0">
                        <a:solidFill>
                          <a:schemeClr val="accent5"/>
                        </a:solidFill>
                      </a:endParaRPr>
                    </a:p>
                  </a:txBody>
                  <a:tcPr marL="45958" marR="45958" marT="0" marB="0" anchor="ctr">
                    <a:solidFill>
                      <a:srgbClr val="D1D1D2"/>
                    </a:solidFill>
                  </a:tcPr>
                </a:tc>
                <a:tc>
                  <a:txBody>
                    <a:bodyPr/>
                    <a:lstStyle/>
                    <a:p>
                      <a:pPr marL="0" marR="0" indent="0" algn="l" defTabSz="417899" rtl="0" eaLnBrk="1" fontAlgn="auto" latinLnBrk="0" hangingPunct="1">
                        <a:lnSpc>
                          <a:spcPct val="100000"/>
                        </a:lnSpc>
                        <a:spcBef>
                          <a:spcPts val="0"/>
                        </a:spcBef>
                        <a:spcAft>
                          <a:spcPts val="0"/>
                        </a:spcAft>
                        <a:buClrTx/>
                        <a:buSzTx/>
                        <a:buFontTx/>
                        <a:buNone/>
                        <a:tabLst/>
                        <a:defRPr/>
                      </a:pPr>
                      <a:r>
                        <a:rPr lang="en-US" altLang="zh-CN" sz="700" dirty="0">
                          <a:solidFill>
                            <a:schemeClr val="tx1">
                              <a:lumMod val="50000"/>
                            </a:schemeClr>
                          </a:solidFill>
                        </a:rPr>
                        <a:t>B</a:t>
                      </a:r>
                      <a:r>
                        <a:rPr lang="en-US" altLang="zh-TW" sz="700" dirty="0">
                          <a:solidFill>
                            <a:schemeClr val="tx1">
                              <a:lumMod val="50000"/>
                            </a:schemeClr>
                          </a:solidFill>
                        </a:rPr>
                        <a:t>ottom</a:t>
                      </a:r>
                    </a:p>
                  </a:txBody>
                  <a:tcPr marL="45958" marR="45958" marT="0" marB="0" anchor="ctr">
                    <a:solidFill>
                      <a:srgbClr val="D1D1D2"/>
                    </a:solidFill>
                  </a:tcPr>
                </a:tc>
                <a:tc>
                  <a:txBody>
                    <a:bodyPr/>
                    <a:lstStyle/>
                    <a:p>
                      <a:pPr marL="0" marR="0" indent="0" algn="l" defTabSz="417899" rtl="0" eaLnBrk="1" fontAlgn="auto" latinLnBrk="0" hangingPunct="1">
                        <a:lnSpc>
                          <a:spcPct val="100000"/>
                        </a:lnSpc>
                        <a:spcBef>
                          <a:spcPts val="0"/>
                        </a:spcBef>
                        <a:spcAft>
                          <a:spcPts val="0"/>
                        </a:spcAft>
                        <a:buClrTx/>
                        <a:buSzTx/>
                        <a:buFontTx/>
                        <a:buNone/>
                        <a:tabLst/>
                        <a:defRPr/>
                      </a:pPr>
                      <a:r>
                        <a:rPr lang="en-US" altLang="zh-TW" sz="700" b="0" kern="100" dirty="0">
                          <a:solidFill>
                            <a:schemeClr val="tx1">
                              <a:lumMod val="50000"/>
                            </a:schemeClr>
                          </a:solidFill>
                          <a:effectLst/>
                          <a:latin typeface="+mn-lt"/>
                          <a:ea typeface="新細明體"/>
                          <a:cs typeface="Verdana" panose="020B0604030504040204" pitchFamily="34" charset="0"/>
                        </a:rPr>
                        <a:t>1x SickleFlow PWM ARGB 120mm</a:t>
                      </a:r>
                      <a:endParaRPr lang="zh-TW" alt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35"/>
                  </a:ext>
                </a:extLst>
              </a:tr>
              <a:tr h="168407">
                <a:tc rowSpan="5" gridSpan="2">
                  <a:txBody>
                    <a:bodyPr/>
                    <a:lstStyle/>
                    <a:p>
                      <a:pPr>
                        <a:lnSpc>
                          <a:spcPct val="100000"/>
                        </a:lnSpc>
                        <a:spcAft>
                          <a:spcPts val="0"/>
                        </a:spcAft>
                      </a:pPr>
                      <a:r>
                        <a:rPr lang="en-US" sz="700" kern="100" dirty="0">
                          <a:solidFill>
                            <a:schemeClr val="tx1">
                              <a:lumMod val="50000"/>
                            </a:schemeClr>
                          </a:solidFill>
                          <a:effectLst/>
                          <a:latin typeface="+mn-lt"/>
                        </a:rPr>
                        <a:t>Fan Support</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rowSpan="5" hMerge="1">
                  <a:txBody>
                    <a:bodyPr/>
                    <a:lstStyle/>
                    <a:p>
                      <a:endParaRPr lang="en-US" sz="700" dirty="0">
                        <a:solidFill>
                          <a:schemeClr val="accent5"/>
                        </a:solidFill>
                      </a:endParaRPr>
                    </a:p>
                  </a:txBody>
                  <a:tcPr marL="45958" marR="45958" marT="0" marB="0" anchor="ctr">
                    <a:solidFill>
                      <a:srgbClr val="EAEAEA"/>
                    </a:solidFill>
                  </a:tcPr>
                </a:tc>
                <a:tc>
                  <a:txBody>
                    <a:bodyPr/>
                    <a:lstStyle/>
                    <a:p>
                      <a:r>
                        <a:rPr lang="en-US" sz="700" dirty="0">
                          <a:solidFill>
                            <a:schemeClr val="tx1">
                              <a:lumMod val="50000"/>
                            </a:schemeClr>
                          </a:solidFill>
                        </a:rPr>
                        <a:t>Top</a:t>
                      </a:r>
                    </a:p>
                  </a:txBody>
                  <a:tcPr marL="45958" marR="45958" marT="0" marB="0" anchor="ctr">
                    <a:solidFill>
                      <a:srgbClr val="EAEAEA"/>
                    </a:solidFill>
                  </a:tcPr>
                </a:tc>
                <a:tc>
                  <a:txBody>
                    <a:bodyPr/>
                    <a:lstStyle/>
                    <a:p>
                      <a:r>
                        <a:rPr lang="en-US" altLang="zh-TW" sz="700" b="0" kern="100" dirty="0">
                          <a:solidFill>
                            <a:schemeClr val="tx1">
                              <a:lumMod val="50000"/>
                            </a:schemeClr>
                          </a:solidFill>
                          <a:effectLst/>
                          <a:latin typeface="+mn-lt"/>
                          <a:ea typeface="新細明體"/>
                          <a:cs typeface="Verdana" panose="020B0604030504040204" pitchFamily="34" charset="0"/>
                        </a:rPr>
                        <a:t>2 x 200mm,</a:t>
                      </a:r>
                      <a:r>
                        <a:rPr lang="en-US" altLang="zh-TW" sz="700" b="0" kern="100" baseline="0" dirty="0">
                          <a:solidFill>
                            <a:schemeClr val="tx1">
                              <a:lumMod val="50000"/>
                            </a:schemeClr>
                          </a:solidFill>
                          <a:effectLst/>
                          <a:latin typeface="+mn-lt"/>
                          <a:ea typeface="新細明體"/>
                          <a:cs typeface="Verdana" panose="020B0604030504040204" pitchFamily="34" charset="0"/>
                        </a:rPr>
                        <a:t> 3 </a:t>
                      </a:r>
                      <a:r>
                        <a:rPr lang="en-US" altLang="zh-CN" sz="700" b="0" kern="100" baseline="0" dirty="0">
                          <a:solidFill>
                            <a:schemeClr val="tx1">
                              <a:lumMod val="50000"/>
                            </a:schemeClr>
                          </a:solidFill>
                          <a:effectLst/>
                          <a:latin typeface="+mn-lt"/>
                          <a:ea typeface="新細明體"/>
                          <a:cs typeface="Verdana" panose="020B0604030504040204" pitchFamily="34" charset="0"/>
                        </a:rPr>
                        <a:t>x 140mm, </a:t>
                      </a:r>
                    </a:p>
                    <a:p>
                      <a:pPr marL="0" marR="0" indent="0" algn="l" defTabSz="417899" rtl="0" eaLnBrk="1" fontAlgn="auto" latinLnBrk="0" hangingPunct="1">
                        <a:lnSpc>
                          <a:spcPct val="100000"/>
                        </a:lnSpc>
                        <a:spcBef>
                          <a:spcPts val="0"/>
                        </a:spcBef>
                        <a:spcAft>
                          <a:spcPts val="0"/>
                        </a:spcAft>
                        <a:buClrTx/>
                        <a:buSzTx/>
                        <a:buFontTx/>
                        <a:buNone/>
                        <a:tabLst/>
                        <a:defRPr/>
                      </a:pPr>
                      <a:r>
                        <a:rPr lang="en-US" altLang="zh-CN" sz="700" b="0" kern="100" baseline="0" dirty="0">
                          <a:solidFill>
                            <a:schemeClr val="tx1">
                              <a:lumMod val="50000"/>
                            </a:schemeClr>
                          </a:solidFill>
                          <a:effectLst/>
                          <a:latin typeface="+mn-lt"/>
                          <a:ea typeface="新細明體"/>
                          <a:cs typeface="Verdana" panose="020B0604030504040204" pitchFamily="34" charset="0"/>
                        </a:rPr>
                        <a:t>6 x 120mm (</a:t>
                      </a:r>
                      <a:r>
                        <a:rPr lang="en-US" altLang="zh-TW" sz="700" b="0" i="0" kern="1200" dirty="0">
                          <a:solidFill>
                            <a:schemeClr val="tx1">
                              <a:lumMod val="50000"/>
                            </a:schemeClr>
                          </a:solidFill>
                          <a:effectLst/>
                          <a:latin typeface="+mn-lt"/>
                          <a:ea typeface="+mn-ea"/>
                          <a:cs typeface="+mn-cs"/>
                        </a:rPr>
                        <a:t>Remove 480m</a:t>
                      </a:r>
                      <a:r>
                        <a:rPr lang="en-US" altLang="zh-CN" sz="700" b="0" i="0" kern="1200" dirty="0">
                          <a:solidFill>
                            <a:schemeClr val="tx1">
                              <a:lumMod val="50000"/>
                            </a:schemeClr>
                          </a:solidFill>
                          <a:effectLst/>
                          <a:latin typeface="+mn-lt"/>
                          <a:ea typeface="+mn-ea"/>
                          <a:cs typeface="+mn-cs"/>
                        </a:rPr>
                        <a:t>m</a:t>
                      </a:r>
                      <a:r>
                        <a:rPr lang="en-US" altLang="zh-TW" sz="700" b="0" i="0" kern="1200" baseline="0" dirty="0">
                          <a:solidFill>
                            <a:schemeClr val="tx1">
                              <a:lumMod val="50000"/>
                            </a:schemeClr>
                          </a:solidFill>
                          <a:effectLst/>
                          <a:latin typeface="+mn-lt"/>
                          <a:ea typeface="+mn-ea"/>
                          <a:cs typeface="+mn-cs"/>
                        </a:rPr>
                        <a:t> </a:t>
                      </a:r>
                      <a:r>
                        <a:rPr lang="en-US" altLang="zh-TW" sz="700" b="0" i="0" kern="1200" dirty="0">
                          <a:solidFill>
                            <a:schemeClr val="tx1">
                              <a:lumMod val="50000"/>
                            </a:schemeClr>
                          </a:solidFill>
                          <a:effectLst/>
                          <a:latin typeface="+mn-lt"/>
                          <a:ea typeface="+mn-ea"/>
                          <a:cs typeface="+mn-cs"/>
                        </a:rPr>
                        <a:t>bracket</a:t>
                      </a:r>
                      <a:r>
                        <a:rPr lang="en-US" altLang="zh-CN" sz="700" b="0" kern="100" baseline="0" dirty="0">
                          <a:solidFill>
                            <a:schemeClr val="tx1">
                              <a:lumMod val="50000"/>
                            </a:schemeClr>
                          </a:solidFill>
                          <a:effectLst/>
                          <a:latin typeface="+mn-lt"/>
                          <a:ea typeface="新細明體"/>
                          <a:cs typeface="Verdana" panose="020B0604030504040204" pitchFamily="34" charset="0"/>
                        </a:rPr>
                        <a:t>)</a:t>
                      </a:r>
                      <a:r>
                        <a:rPr lang="en-US" altLang="zh-TW" sz="700" b="0" kern="100" dirty="0">
                          <a:solidFill>
                            <a:schemeClr val="tx1">
                              <a:lumMod val="50000"/>
                            </a:schemeClr>
                          </a:solidFill>
                          <a:effectLst/>
                          <a:latin typeface="+mn-lt"/>
                          <a:ea typeface="新細明體"/>
                          <a:cs typeface="Verdana" panose="020B0604030504040204" pitchFamily="34" charset="0"/>
                        </a:rPr>
                        <a:t> </a:t>
                      </a:r>
                      <a:endParaRPr lang="en-US" sz="700" dirty="0">
                        <a:solidFill>
                          <a:schemeClr val="tx1">
                            <a:lumMod val="50000"/>
                          </a:schemeClr>
                        </a:solidFill>
                      </a:endParaRPr>
                    </a:p>
                  </a:txBody>
                  <a:tcPr marL="45958" marR="45958" marT="0" marB="0" anchor="ctr">
                    <a:solidFill>
                      <a:srgbClr val="EAEAEA"/>
                    </a:solidFill>
                  </a:tcPr>
                </a:tc>
                <a:extLst>
                  <a:ext uri="{0D108BD9-81ED-4DB2-BD59-A6C34878D82A}">
                    <a16:rowId xmlns:a16="http://schemas.microsoft.com/office/drawing/2014/main" val="10014"/>
                  </a:ext>
                </a:extLst>
              </a:tr>
              <a:tr h="123802">
                <a:tc gridSpan="2" vMerge="1">
                  <a:txBody>
                    <a:bodyPr/>
                    <a:lstStyle/>
                    <a:p>
                      <a:endParaRPr lang="en-US"/>
                    </a:p>
                  </a:txBody>
                  <a:tcPr/>
                </a:tc>
                <a:tc hMerge="1" vMerge="1">
                  <a:txBody>
                    <a:bodyPr/>
                    <a:lstStyle/>
                    <a:p>
                      <a:endParaRPr lang="en-US" sz="700" dirty="0">
                        <a:solidFill>
                          <a:schemeClr val="accent5"/>
                        </a:solidFill>
                      </a:endParaRPr>
                    </a:p>
                  </a:txBody>
                  <a:tcPr marL="45958" marR="45958" marT="0" marB="0" anchor="ctr">
                    <a:solidFill>
                      <a:srgbClr val="EAEAEA"/>
                    </a:solidFill>
                  </a:tcPr>
                </a:tc>
                <a:tc>
                  <a:txBody>
                    <a:bodyPr/>
                    <a:lstStyle/>
                    <a:p>
                      <a:r>
                        <a:rPr lang="en-US" sz="700" dirty="0">
                          <a:solidFill>
                            <a:schemeClr val="tx1">
                              <a:lumMod val="50000"/>
                            </a:schemeClr>
                          </a:solidFill>
                        </a:rPr>
                        <a:t>Front</a:t>
                      </a:r>
                    </a:p>
                  </a:txBody>
                  <a:tcPr marL="45958" marR="45958" marT="0" marB="0" anchor="ctr">
                    <a:solidFill>
                      <a:srgbClr val="EAEAEA"/>
                    </a:solidFill>
                  </a:tcPr>
                </a:tc>
                <a:tc>
                  <a:txBody>
                    <a:bodyPr/>
                    <a:lstStyle/>
                    <a:p>
                      <a:r>
                        <a:rPr lang="en-US" sz="700" dirty="0">
                          <a:solidFill>
                            <a:schemeClr val="tx1">
                              <a:lumMod val="50000"/>
                            </a:schemeClr>
                          </a:solidFill>
                        </a:rPr>
                        <a:t>2</a:t>
                      </a:r>
                      <a:r>
                        <a:rPr lang="en-US" sz="700" baseline="0" dirty="0">
                          <a:solidFill>
                            <a:schemeClr val="tx1">
                              <a:lumMod val="50000"/>
                            </a:schemeClr>
                          </a:solidFill>
                        </a:rPr>
                        <a:t> x </a:t>
                      </a:r>
                      <a:r>
                        <a:rPr lang="en-US" sz="700" dirty="0">
                          <a:solidFill>
                            <a:schemeClr val="tx1">
                              <a:lumMod val="50000"/>
                            </a:schemeClr>
                          </a:solidFill>
                        </a:rPr>
                        <a:t>200mm, 3x 120/140mm</a:t>
                      </a:r>
                    </a:p>
                  </a:txBody>
                  <a:tcPr marL="45958" marR="45958" marT="0" marB="0" anchor="ctr">
                    <a:solidFill>
                      <a:srgbClr val="EAEAEA"/>
                    </a:solidFill>
                  </a:tcPr>
                </a:tc>
                <a:extLst>
                  <a:ext uri="{0D108BD9-81ED-4DB2-BD59-A6C34878D82A}">
                    <a16:rowId xmlns:a16="http://schemas.microsoft.com/office/drawing/2014/main" val="10025"/>
                  </a:ext>
                </a:extLst>
              </a:tr>
              <a:tr h="117284">
                <a:tc gridSpan="2" vMerge="1">
                  <a:txBody>
                    <a:bodyPr/>
                    <a:lstStyle/>
                    <a:p>
                      <a:endParaRPr lang="zh-TW" altLang="en-US"/>
                    </a:p>
                  </a:txBody>
                  <a:tcPr/>
                </a:tc>
                <a:tc hMerge="1" vMerge="1">
                  <a:txBody>
                    <a:bodyPr/>
                    <a:lstStyle/>
                    <a:p>
                      <a:endParaRPr lang="en-US" sz="700" dirty="0">
                        <a:solidFill>
                          <a:schemeClr val="accent5"/>
                        </a:solidFill>
                      </a:endParaRPr>
                    </a:p>
                  </a:txBody>
                  <a:tcPr marL="45958" marR="45958" marT="0" marB="0" anchor="ctr">
                    <a:solidFill>
                      <a:srgbClr val="EAEAEA"/>
                    </a:solidFill>
                  </a:tcPr>
                </a:tc>
                <a:tc>
                  <a:txBody>
                    <a:bodyPr/>
                    <a:lstStyle/>
                    <a:p>
                      <a:r>
                        <a:rPr lang="en-US" sz="700" dirty="0">
                          <a:solidFill>
                            <a:schemeClr val="tx1">
                              <a:lumMod val="50000"/>
                            </a:schemeClr>
                          </a:solidFill>
                        </a:rPr>
                        <a:t>Rear</a:t>
                      </a:r>
                    </a:p>
                  </a:txBody>
                  <a:tcPr marL="45958" marR="45958" marT="0" marB="0" anchor="ctr">
                    <a:solidFill>
                      <a:srgbClr val="EAEAEA"/>
                    </a:solidFill>
                  </a:tcPr>
                </a:tc>
                <a:tc>
                  <a:txBody>
                    <a:bodyPr/>
                    <a:lstStyle/>
                    <a:p>
                      <a:r>
                        <a:rPr lang="en-US" sz="700" dirty="0">
                          <a:solidFill>
                            <a:schemeClr val="tx1">
                              <a:lumMod val="50000"/>
                            </a:schemeClr>
                          </a:solidFill>
                        </a:rPr>
                        <a:t>2x 120mm</a:t>
                      </a:r>
                    </a:p>
                  </a:txBody>
                  <a:tcPr marL="45958" marR="45958" marT="0" marB="0" anchor="ctr">
                    <a:solidFill>
                      <a:srgbClr val="EAEAEA"/>
                    </a:solidFill>
                  </a:tcPr>
                </a:tc>
                <a:extLst>
                  <a:ext uri="{0D108BD9-81ED-4DB2-BD59-A6C34878D82A}">
                    <a16:rowId xmlns:a16="http://schemas.microsoft.com/office/drawing/2014/main" val="10027"/>
                  </a:ext>
                </a:extLst>
              </a:tr>
              <a:tr h="93705">
                <a:tc gridSpan="2" vMerge="1">
                  <a:txBody>
                    <a:bodyPr/>
                    <a:lstStyle/>
                    <a:p>
                      <a:endParaRPr lang="zh-TW" altLang="en-US"/>
                    </a:p>
                  </a:txBody>
                  <a:tcPr/>
                </a:tc>
                <a:tc hMerge="1" vMerge="1">
                  <a:txBody>
                    <a:bodyPr/>
                    <a:lstStyle/>
                    <a:p>
                      <a:endParaRPr lang="en-US" sz="700" dirty="0">
                        <a:solidFill>
                          <a:schemeClr val="accent5"/>
                        </a:solidFill>
                      </a:endParaRPr>
                    </a:p>
                  </a:txBody>
                  <a:tcPr marL="45958" marR="45958" marT="0" marB="0" anchor="ctr">
                    <a:solidFill>
                      <a:srgbClr val="EAEAEA"/>
                    </a:solidFill>
                  </a:tcPr>
                </a:tc>
                <a:tc>
                  <a:txBody>
                    <a:bodyPr/>
                    <a:lstStyle/>
                    <a:p>
                      <a:r>
                        <a:rPr lang="en-US" sz="700" dirty="0">
                          <a:solidFill>
                            <a:schemeClr val="tx1">
                              <a:lumMod val="50000"/>
                            </a:schemeClr>
                          </a:solidFill>
                        </a:rPr>
                        <a:t>Bottom </a:t>
                      </a:r>
                    </a:p>
                  </a:txBody>
                  <a:tcPr marL="45958" marR="45958" marT="0" marB="0" anchor="ctr">
                    <a:solidFill>
                      <a:srgbClr val="EAEAEA"/>
                    </a:solidFill>
                  </a:tcPr>
                </a:tc>
                <a:tc>
                  <a:txBody>
                    <a:bodyPr/>
                    <a:lstStyle/>
                    <a:p>
                      <a:r>
                        <a:rPr lang="en-US" altLang="zh-TW" sz="700" dirty="0">
                          <a:solidFill>
                            <a:schemeClr val="tx1">
                              <a:lumMod val="50000"/>
                            </a:schemeClr>
                          </a:solidFill>
                        </a:rPr>
                        <a:t>3 x 120 / 3  x 140mm</a:t>
                      </a:r>
                      <a:endParaRPr lang="en-US" sz="700" strike="sngStrike" dirty="0">
                        <a:solidFill>
                          <a:schemeClr val="tx1">
                            <a:lumMod val="50000"/>
                          </a:schemeClr>
                        </a:solidFill>
                      </a:endParaRPr>
                    </a:p>
                  </a:txBody>
                  <a:tcPr marL="45958" marR="45958" marT="0" marB="0" anchor="ctr">
                    <a:solidFill>
                      <a:srgbClr val="EAEAEA"/>
                    </a:solidFill>
                  </a:tcPr>
                </a:tc>
                <a:extLst>
                  <a:ext uri="{0D108BD9-81ED-4DB2-BD59-A6C34878D82A}">
                    <a16:rowId xmlns:a16="http://schemas.microsoft.com/office/drawing/2014/main" val="10028"/>
                  </a:ext>
                </a:extLst>
              </a:tr>
              <a:tr h="194109">
                <a:tc gridSpan="2" vMerge="1">
                  <a:txBody>
                    <a:bodyPr/>
                    <a:lstStyle/>
                    <a:p>
                      <a:endParaRPr lang="en-US"/>
                    </a:p>
                  </a:txBody>
                  <a:tcPr/>
                </a:tc>
                <a:tc hMerge="1" vMerge="1">
                  <a:txBody>
                    <a:bodyPr/>
                    <a:lstStyle/>
                    <a:p>
                      <a:endParaRPr lang="en-US" sz="700" dirty="0">
                        <a:solidFill>
                          <a:schemeClr val="accent5"/>
                        </a:solidFill>
                      </a:endParaRPr>
                    </a:p>
                  </a:txBody>
                  <a:tcPr marL="45958" marR="45958" marT="0" marB="0" anchor="ctr">
                    <a:solidFill>
                      <a:srgbClr val="EAEAEA"/>
                    </a:solidFill>
                  </a:tcPr>
                </a:tc>
                <a:tc>
                  <a:txBody>
                    <a:bodyPr/>
                    <a:lstStyle/>
                    <a:p>
                      <a:r>
                        <a:rPr lang="en-US" sz="700" dirty="0">
                          <a:solidFill>
                            <a:schemeClr val="tx1">
                              <a:lumMod val="50000"/>
                            </a:schemeClr>
                          </a:solidFill>
                        </a:rPr>
                        <a:t>Side mount</a:t>
                      </a:r>
                    </a:p>
                  </a:txBody>
                  <a:tcPr marL="45958" marR="45958" marT="0" marB="0" anchor="ctr">
                    <a:solidFill>
                      <a:srgbClr val="EAEAEA"/>
                    </a:solidFill>
                  </a:tcPr>
                </a:tc>
                <a:tc>
                  <a:txBody>
                    <a:bodyPr/>
                    <a:lstStyle/>
                    <a:p>
                      <a:r>
                        <a:rPr lang="en-US" sz="700" dirty="0">
                          <a:solidFill>
                            <a:schemeClr val="tx1">
                              <a:lumMod val="50000"/>
                            </a:schemeClr>
                          </a:solidFill>
                        </a:rPr>
                        <a:t>4 x 120 / 3 x 140mm </a:t>
                      </a:r>
                      <a:endParaRPr lang="en-US" sz="700" strike="noStrike" dirty="0">
                        <a:solidFill>
                          <a:schemeClr val="tx1">
                            <a:lumMod val="50000"/>
                          </a:schemeClr>
                        </a:solidFill>
                      </a:endParaRPr>
                    </a:p>
                  </a:txBody>
                  <a:tcPr marL="45958" marR="45958" marT="0" marB="0" anchor="ctr">
                    <a:solidFill>
                      <a:srgbClr val="EAEAEA"/>
                    </a:solidFill>
                  </a:tcPr>
                </a:tc>
                <a:extLst>
                  <a:ext uri="{0D108BD9-81ED-4DB2-BD59-A6C34878D82A}">
                    <a16:rowId xmlns:a16="http://schemas.microsoft.com/office/drawing/2014/main" val="10029"/>
                  </a:ext>
                </a:extLst>
              </a:tr>
              <a:tr h="189431">
                <a:tc rowSpan="5" gridSpan="2">
                  <a:txBody>
                    <a:bodyPr/>
                    <a:lstStyle/>
                    <a:p>
                      <a:pPr>
                        <a:lnSpc>
                          <a:spcPct val="100000"/>
                        </a:lnSpc>
                        <a:spcAft>
                          <a:spcPts val="0"/>
                        </a:spcAft>
                      </a:pPr>
                      <a:r>
                        <a:rPr lang="en-US" sz="700" kern="100" dirty="0">
                          <a:solidFill>
                            <a:schemeClr val="tx1">
                              <a:lumMod val="50000"/>
                            </a:schemeClr>
                          </a:solidFill>
                          <a:effectLst/>
                          <a:latin typeface="+mn-lt"/>
                        </a:rPr>
                        <a:t>Radiator</a:t>
                      </a:r>
                      <a:r>
                        <a:rPr lang="en-US" sz="700" kern="100" baseline="0" dirty="0">
                          <a:solidFill>
                            <a:schemeClr val="tx1">
                              <a:lumMod val="50000"/>
                            </a:schemeClr>
                          </a:solidFill>
                          <a:effectLst/>
                          <a:latin typeface="+mn-lt"/>
                        </a:rPr>
                        <a:t> </a:t>
                      </a:r>
                      <a:r>
                        <a:rPr lang="en-US" sz="700" kern="100" dirty="0">
                          <a:solidFill>
                            <a:schemeClr val="tx1">
                              <a:lumMod val="50000"/>
                            </a:schemeClr>
                          </a:solidFill>
                          <a:effectLst/>
                          <a:latin typeface="+mn-lt"/>
                        </a:rPr>
                        <a:t>Support</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tc rowSpan="5" hMerge="1">
                  <a:txBody>
                    <a:bodyPr/>
                    <a:lstStyle/>
                    <a:p>
                      <a:endParaRPr lang="en-US" sz="700" dirty="0">
                        <a:solidFill>
                          <a:schemeClr val="accent5"/>
                        </a:solidFill>
                      </a:endParaRPr>
                    </a:p>
                  </a:txBody>
                  <a:tcPr marL="45958" marR="45958" marT="0" marB="0" anchor="ctr">
                    <a:solidFill>
                      <a:srgbClr val="D1D1D2"/>
                    </a:solidFill>
                  </a:tcPr>
                </a:tc>
                <a:tc>
                  <a:txBody>
                    <a:bodyPr/>
                    <a:lstStyle/>
                    <a:p>
                      <a:r>
                        <a:rPr lang="en-US" sz="700" dirty="0">
                          <a:solidFill>
                            <a:schemeClr val="tx1">
                              <a:lumMod val="50000"/>
                            </a:schemeClr>
                          </a:solidFill>
                        </a:rPr>
                        <a:t>Top</a:t>
                      </a:r>
                    </a:p>
                  </a:txBody>
                  <a:tcPr marL="45958" marR="45958" marT="0" marB="0" anchor="ctr">
                    <a:solidFill>
                      <a:srgbClr val="D1D1D2"/>
                    </a:solidFill>
                  </a:tcPr>
                </a:tc>
                <a:tc>
                  <a:txBody>
                    <a:bodyPr/>
                    <a:lstStyle/>
                    <a:p>
                      <a:pPr>
                        <a:lnSpc>
                          <a:spcPct val="75000"/>
                        </a:lnSpc>
                        <a:spcAft>
                          <a:spcPts val="0"/>
                        </a:spcAft>
                      </a:pPr>
                      <a:r>
                        <a:rPr lang="en-US" altLang="zh-TW" sz="700" b="0" kern="100" dirty="0">
                          <a:solidFill>
                            <a:schemeClr val="tx1">
                              <a:lumMod val="50000"/>
                            </a:schemeClr>
                          </a:solidFill>
                          <a:effectLst/>
                          <a:latin typeface="+mn-lt"/>
                          <a:ea typeface="Verdana" panose="020B0604030504040204" pitchFamily="34" charset="0"/>
                          <a:cs typeface="Verdana" panose="020B0604030504040204" pitchFamily="34" charset="0"/>
                        </a:rPr>
                        <a:t>Up to 2 </a:t>
                      </a:r>
                      <a:r>
                        <a:rPr lang="en-US" altLang="zh-CN" sz="700" b="0" kern="100" dirty="0">
                          <a:solidFill>
                            <a:schemeClr val="tx1">
                              <a:lumMod val="50000"/>
                            </a:schemeClr>
                          </a:solidFill>
                          <a:effectLst/>
                          <a:latin typeface="+mn-lt"/>
                          <a:ea typeface="Verdana" panose="020B0604030504040204" pitchFamily="34" charset="0"/>
                          <a:cs typeface="Verdana" panose="020B0604030504040204" pitchFamily="34" charset="0"/>
                        </a:rPr>
                        <a:t>x </a:t>
                      </a:r>
                      <a:r>
                        <a:rPr lang="en-US" altLang="zh-TW" sz="700" b="0" kern="100" dirty="0">
                          <a:solidFill>
                            <a:schemeClr val="tx1">
                              <a:lumMod val="50000"/>
                            </a:schemeClr>
                          </a:solidFill>
                          <a:effectLst/>
                          <a:latin typeface="+mn-lt"/>
                          <a:ea typeface="Verdana" panose="020B0604030504040204" pitchFamily="34" charset="0"/>
                          <a:cs typeface="Verdana" panose="020B0604030504040204" pitchFamily="34" charset="0"/>
                        </a:rPr>
                        <a:t>360mm / 1 x 420mm</a:t>
                      </a:r>
                    </a:p>
                  </a:txBody>
                  <a:tcPr marL="45958" marR="45958" marT="27432" marB="27432" anchor="ctr">
                    <a:solidFill>
                      <a:srgbClr val="D1D1D2"/>
                    </a:solidFill>
                  </a:tcPr>
                </a:tc>
                <a:extLst>
                  <a:ext uri="{0D108BD9-81ED-4DB2-BD59-A6C34878D82A}">
                    <a16:rowId xmlns:a16="http://schemas.microsoft.com/office/drawing/2014/main" val="10017"/>
                  </a:ext>
                </a:extLst>
              </a:tr>
              <a:tr h="194109">
                <a:tc gridSpan="2" vMerge="1">
                  <a:txBody>
                    <a:bodyPr/>
                    <a:lstStyle/>
                    <a:p>
                      <a:endParaRPr lang="en-US"/>
                    </a:p>
                  </a:txBody>
                  <a:tcPr/>
                </a:tc>
                <a:tc hMerge="1" vMerge="1">
                  <a:txBody>
                    <a:bodyPr/>
                    <a:lstStyle/>
                    <a:p>
                      <a:endParaRPr lang="en-US" sz="700" dirty="0">
                        <a:solidFill>
                          <a:schemeClr val="accent5"/>
                        </a:solidFill>
                      </a:endParaRPr>
                    </a:p>
                  </a:txBody>
                  <a:tcPr marL="45958" marR="45958" marT="0" marB="0" anchor="ctr">
                    <a:solidFill>
                      <a:srgbClr val="D1D1D2"/>
                    </a:solidFill>
                  </a:tcPr>
                </a:tc>
                <a:tc>
                  <a:txBody>
                    <a:bodyPr/>
                    <a:lstStyle/>
                    <a:p>
                      <a:r>
                        <a:rPr lang="en-US" sz="700" dirty="0">
                          <a:solidFill>
                            <a:schemeClr val="tx1">
                              <a:lumMod val="50000"/>
                            </a:schemeClr>
                          </a:solidFill>
                        </a:rPr>
                        <a:t>Front</a:t>
                      </a:r>
                    </a:p>
                  </a:txBody>
                  <a:tcPr marL="45958" marR="45958" marT="0" marB="0" anchor="ctr">
                    <a:solidFill>
                      <a:srgbClr val="D1D1D2"/>
                    </a:solidFill>
                  </a:tcPr>
                </a:tc>
                <a:tc>
                  <a:txBody>
                    <a:bodyPr/>
                    <a:lstStyle/>
                    <a:p>
                      <a:pPr>
                        <a:lnSpc>
                          <a:spcPct val="75000"/>
                        </a:lnSpc>
                        <a:spcAft>
                          <a:spcPts val="0"/>
                        </a:spcAft>
                      </a:pPr>
                      <a:r>
                        <a:rPr lang="en-US" altLang="zh-TW" sz="700" b="0" kern="100" dirty="0">
                          <a:solidFill>
                            <a:schemeClr val="tx1">
                              <a:lumMod val="50000"/>
                            </a:schemeClr>
                          </a:solidFill>
                          <a:effectLst/>
                          <a:latin typeface="+mn-lt"/>
                          <a:ea typeface="Verdana" panose="020B0604030504040204" pitchFamily="34" charset="0"/>
                          <a:cs typeface="Verdana" panose="020B0604030504040204" pitchFamily="34" charset="0"/>
                        </a:rPr>
                        <a:t>Up to 420/360mm</a:t>
                      </a:r>
                      <a:endParaRPr lang="zh-TW" altLang="en-US" sz="700" b="0" kern="100" dirty="0">
                        <a:solidFill>
                          <a:schemeClr val="tx1">
                            <a:lumMod val="50000"/>
                          </a:schemeClr>
                        </a:solidFill>
                        <a:effectLst/>
                        <a:latin typeface="+mn-lt"/>
                        <a:ea typeface="新細明體"/>
                        <a:cs typeface="Verdana" panose="020B0604030504040204" pitchFamily="34" charset="0"/>
                      </a:endParaRPr>
                    </a:p>
                  </a:txBody>
                  <a:tcPr marL="45958" marR="45958" marT="27432" marB="27432" anchor="ctr">
                    <a:solidFill>
                      <a:srgbClr val="D1D1D2"/>
                    </a:solidFill>
                  </a:tcPr>
                </a:tc>
                <a:extLst>
                  <a:ext uri="{0D108BD9-81ED-4DB2-BD59-A6C34878D82A}">
                    <a16:rowId xmlns:a16="http://schemas.microsoft.com/office/drawing/2014/main" val="10030"/>
                  </a:ext>
                </a:extLst>
              </a:tr>
              <a:tr h="194109">
                <a:tc gridSpan="2" vMerge="1">
                  <a:txBody>
                    <a:bodyPr/>
                    <a:lstStyle/>
                    <a:p>
                      <a:endParaRPr lang="zh-TW" altLang="en-US"/>
                    </a:p>
                  </a:txBody>
                  <a:tcPr/>
                </a:tc>
                <a:tc hMerge="1" vMerge="1">
                  <a:txBody>
                    <a:bodyPr/>
                    <a:lstStyle/>
                    <a:p>
                      <a:endParaRPr lang="en-US" sz="700" dirty="0">
                        <a:solidFill>
                          <a:schemeClr val="accent5"/>
                        </a:solidFill>
                      </a:endParaRPr>
                    </a:p>
                  </a:txBody>
                  <a:tcPr marL="45958" marR="45958" marT="0" marB="0" anchor="ctr">
                    <a:solidFill>
                      <a:srgbClr val="D1D1D2"/>
                    </a:solidFill>
                  </a:tcPr>
                </a:tc>
                <a:tc>
                  <a:txBody>
                    <a:bodyPr/>
                    <a:lstStyle/>
                    <a:p>
                      <a:r>
                        <a:rPr lang="en-US" sz="700" dirty="0">
                          <a:solidFill>
                            <a:schemeClr val="tx1">
                              <a:lumMod val="50000"/>
                            </a:schemeClr>
                          </a:solidFill>
                        </a:rPr>
                        <a:t>Rear</a:t>
                      </a:r>
                    </a:p>
                  </a:txBody>
                  <a:tcPr marL="45958" marR="45958" marT="0" marB="0" anchor="ctr">
                    <a:solidFill>
                      <a:srgbClr val="D1D1D2"/>
                    </a:solidFill>
                  </a:tcPr>
                </a:tc>
                <a:tc>
                  <a:txBody>
                    <a:bodyPr/>
                    <a:lstStyle/>
                    <a:p>
                      <a:r>
                        <a:rPr lang="en-US" sz="700" dirty="0">
                          <a:solidFill>
                            <a:schemeClr val="tx1">
                              <a:lumMod val="50000"/>
                            </a:schemeClr>
                          </a:solidFill>
                          <a:latin typeface="+mn-lt"/>
                        </a:rPr>
                        <a:t>Up to 240mm</a:t>
                      </a:r>
                    </a:p>
                  </a:txBody>
                  <a:tcPr marL="45958" marR="45958" marT="27432" marB="27432" anchor="ctr">
                    <a:solidFill>
                      <a:srgbClr val="D1D1D2"/>
                    </a:solidFill>
                  </a:tcPr>
                </a:tc>
                <a:extLst>
                  <a:ext uri="{0D108BD9-81ED-4DB2-BD59-A6C34878D82A}">
                    <a16:rowId xmlns:a16="http://schemas.microsoft.com/office/drawing/2014/main" val="10031"/>
                  </a:ext>
                </a:extLst>
              </a:tr>
              <a:tr h="194109">
                <a:tc gridSpan="2" vMerge="1">
                  <a:txBody>
                    <a:bodyPr/>
                    <a:lstStyle/>
                    <a:p>
                      <a:endParaRPr lang="zh-TW" altLang="en-US"/>
                    </a:p>
                  </a:txBody>
                  <a:tcPr/>
                </a:tc>
                <a:tc hMerge="1" vMerge="1">
                  <a:txBody>
                    <a:bodyPr/>
                    <a:lstStyle/>
                    <a:p>
                      <a:endParaRPr lang="en-US" sz="700" dirty="0">
                        <a:solidFill>
                          <a:schemeClr val="accent5"/>
                        </a:solidFill>
                      </a:endParaRPr>
                    </a:p>
                  </a:txBody>
                  <a:tcPr marL="45958" marR="45958" marT="0" marB="0" anchor="ctr">
                    <a:solidFill>
                      <a:srgbClr val="D1D1D2"/>
                    </a:solidFill>
                  </a:tcPr>
                </a:tc>
                <a:tc>
                  <a:txBody>
                    <a:bodyPr/>
                    <a:lstStyle/>
                    <a:p>
                      <a:r>
                        <a:rPr lang="en-US" altLang="zh-CN" sz="700" dirty="0">
                          <a:solidFill>
                            <a:schemeClr val="tx1">
                              <a:lumMod val="50000"/>
                            </a:schemeClr>
                          </a:solidFill>
                        </a:rPr>
                        <a:t>B</a:t>
                      </a:r>
                      <a:r>
                        <a:rPr lang="en-US" sz="700" dirty="0">
                          <a:solidFill>
                            <a:schemeClr val="tx1">
                              <a:lumMod val="50000"/>
                            </a:schemeClr>
                          </a:solidFill>
                        </a:rPr>
                        <a:t>ottom</a:t>
                      </a:r>
                    </a:p>
                  </a:txBody>
                  <a:tcPr marL="45958" marR="45958" marT="0" marB="0" anchor="ctr">
                    <a:solidFill>
                      <a:srgbClr val="D1D1D2"/>
                    </a:solidFill>
                  </a:tcPr>
                </a:tc>
                <a:tc>
                  <a:txBody>
                    <a:bodyPr/>
                    <a:lstStyle/>
                    <a:p>
                      <a:pPr>
                        <a:lnSpc>
                          <a:spcPct val="75000"/>
                        </a:lnSpc>
                        <a:spcAft>
                          <a:spcPts val="0"/>
                        </a:spcAft>
                      </a:pPr>
                      <a:r>
                        <a:rPr lang="en-US" altLang="zh-TW" sz="700" b="0" kern="100" dirty="0">
                          <a:solidFill>
                            <a:schemeClr val="tx1">
                              <a:lumMod val="50000"/>
                            </a:schemeClr>
                          </a:solidFill>
                          <a:effectLst/>
                          <a:latin typeface="+mn-lt"/>
                          <a:ea typeface="Verdana" panose="020B0604030504040204" pitchFamily="34" charset="0"/>
                          <a:cs typeface="Verdana" panose="020B0604030504040204" pitchFamily="34" charset="0"/>
                        </a:rPr>
                        <a:t>Up to 420/360mm</a:t>
                      </a:r>
                      <a:endParaRPr lang="zh-TW" altLang="en-US" sz="700" b="0" kern="100" dirty="0">
                        <a:solidFill>
                          <a:schemeClr val="tx1">
                            <a:lumMod val="50000"/>
                          </a:schemeClr>
                        </a:solidFill>
                        <a:effectLst/>
                        <a:latin typeface="+mn-lt"/>
                        <a:ea typeface="新細明體"/>
                        <a:cs typeface="Verdana" panose="020B0604030504040204" pitchFamily="34" charset="0"/>
                      </a:endParaRPr>
                    </a:p>
                  </a:txBody>
                  <a:tcPr marL="45958" marR="45958" marT="27432" marB="27432" anchor="ctr">
                    <a:solidFill>
                      <a:srgbClr val="D1D1D2"/>
                    </a:solidFill>
                  </a:tcPr>
                </a:tc>
                <a:extLst>
                  <a:ext uri="{0D108BD9-81ED-4DB2-BD59-A6C34878D82A}">
                    <a16:rowId xmlns:a16="http://schemas.microsoft.com/office/drawing/2014/main" val="10032"/>
                  </a:ext>
                </a:extLst>
              </a:tr>
              <a:tr h="194109">
                <a:tc gridSpan="2" vMerge="1">
                  <a:txBody>
                    <a:bodyPr/>
                    <a:lstStyle/>
                    <a:p>
                      <a:endParaRPr lang="en-US"/>
                    </a:p>
                  </a:txBody>
                  <a:tcPr/>
                </a:tc>
                <a:tc hMerge="1" vMerge="1">
                  <a:txBody>
                    <a:bodyPr/>
                    <a:lstStyle/>
                    <a:p>
                      <a:endParaRPr lang="en-US" sz="700" dirty="0">
                        <a:solidFill>
                          <a:schemeClr val="accent5"/>
                        </a:solidFill>
                      </a:endParaRPr>
                    </a:p>
                  </a:txBody>
                  <a:tcPr marL="45958" marR="45958" marT="0" marB="0" anchor="ctr">
                    <a:solidFill>
                      <a:srgbClr val="D1D1D2"/>
                    </a:solidFill>
                  </a:tcPr>
                </a:tc>
                <a:tc>
                  <a:txBody>
                    <a:bodyPr/>
                    <a:lstStyle/>
                    <a:p>
                      <a:r>
                        <a:rPr lang="en-US" sz="700" dirty="0">
                          <a:solidFill>
                            <a:schemeClr val="tx1">
                              <a:lumMod val="50000"/>
                            </a:schemeClr>
                          </a:solidFill>
                        </a:rPr>
                        <a:t>Side mount</a:t>
                      </a:r>
                    </a:p>
                  </a:txBody>
                  <a:tcPr marL="45958" marR="45958" marT="0" marB="0" anchor="ctr">
                    <a:solidFill>
                      <a:srgbClr val="D1D1D2"/>
                    </a:solidFill>
                  </a:tcPr>
                </a:tc>
                <a:tc>
                  <a:txBody>
                    <a:bodyPr/>
                    <a:lstStyle/>
                    <a:p>
                      <a:r>
                        <a:rPr lang="en-US" sz="700" dirty="0">
                          <a:solidFill>
                            <a:schemeClr val="tx1">
                              <a:lumMod val="50000"/>
                            </a:schemeClr>
                          </a:solidFill>
                          <a:latin typeface="+mn-lt"/>
                        </a:rPr>
                        <a:t>Up to 480/420mm</a:t>
                      </a:r>
                    </a:p>
                  </a:txBody>
                  <a:tcPr marL="45958" marR="45958" marT="27432" marB="27432" anchor="ctr">
                    <a:solidFill>
                      <a:srgbClr val="D1D1D2"/>
                    </a:solidFill>
                  </a:tcPr>
                </a:tc>
                <a:extLst>
                  <a:ext uri="{0D108BD9-81ED-4DB2-BD59-A6C34878D82A}">
                    <a16:rowId xmlns:a16="http://schemas.microsoft.com/office/drawing/2014/main" val="10033"/>
                  </a:ext>
                </a:extLst>
              </a:tr>
              <a:tr h="194109">
                <a:tc rowSpan="3" gridSpan="2">
                  <a:txBody>
                    <a:bodyPr/>
                    <a:lstStyle/>
                    <a:p>
                      <a:pPr>
                        <a:lnSpc>
                          <a:spcPct val="100000"/>
                        </a:lnSpc>
                        <a:spcAft>
                          <a:spcPts val="0"/>
                        </a:spcAft>
                      </a:pPr>
                      <a:r>
                        <a:rPr lang="en-US" sz="700" kern="100" dirty="0">
                          <a:solidFill>
                            <a:schemeClr val="tx1">
                              <a:lumMod val="50000"/>
                            </a:schemeClr>
                          </a:solidFill>
                          <a:effectLst/>
                          <a:latin typeface="+mn-lt"/>
                        </a:rPr>
                        <a:t>Clearances</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rowSpan="3" h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nSpc>
                          <a:spcPct val="100000"/>
                        </a:lnSpc>
                        <a:spcAft>
                          <a:spcPts val="0"/>
                        </a:spcAft>
                      </a:pPr>
                      <a:r>
                        <a:rPr lang="en-US" sz="700" kern="100" dirty="0">
                          <a:solidFill>
                            <a:schemeClr val="tx1">
                              <a:lumMod val="50000"/>
                            </a:schemeClr>
                          </a:solidFill>
                          <a:effectLst/>
                          <a:latin typeface="+mn-lt"/>
                        </a:rPr>
                        <a:t>CPU Cooler</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166mm / 6.53 inch</a:t>
                      </a:r>
                    </a:p>
                  </a:txBody>
                  <a:tcPr marL="45958" marR="45958" marT="0" marB="0" anchor="ctr">
                    <a:solidFill>
                      <a:srgbClr val="EAEAEA"/>
                    </a:solidFill>
                  </a:tcPr>
                </a:tc>
                <a:extLst>
                  <a:ext uri="{0D108BD9-81ED-4DB2-BD59-A6C34878D82A}">
                    <a16:rowId xmlns:a16="http://schemas.microsoft.com/office/drawing/2014/main" val="10019"/>
                  </a:ext>
                </a:extLst>
              </a:tr>
              <a:tr h="194109">
                <a:tc gridSpan="2" vMerge="1">
                  <a:txBody>
                    <a:bodyPr/>
                    <a:lstStyle/>
                    <a:p>
                      <a:endParaRPr lang="zh-TW" altLang="en-US"/>
                    </a:p>
                  </a:txBody>
                  <a:tcPr/>
                </a:tc>
                <a:tc hMerge="1" v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nSpc>
                          <a:spcPct val="100000"/>
                        </a:lnSpc>
                        <a:spcAft>
                          <a:spcPts val="0"/>
                        </a:spcAft>
                      </a:pPr>
                      <a:r>
                        <a:rPr lang="en-US" sz="700" kern="100" dirty="0">
                          <a:solidFill>
                            <a:schemeClr val="tx1">
                              <a:lumMod val="50000"/>
                            </a:schemeClr>
                          </a:solidFill>
                          <a:effectLst/>
                          <a:latin typeface="+mn-lt"/>
                        </a:rPr>
                        <a:t>Power Supply</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200mm / 7.87</a:t>
                      </a:r>
                      <a:r>
                        <a:rPr lang="en-US" altLang="zh-TW" sz="700" b="0" kern="100" baseline="0" dirty="0">
                          <a:solidFill>
                            <a:schemeClr val="tx1">
                              <a:lumMod val="50000"/>
                            </a:schemeClr>
                          </a:solidFill>
                          <a:effectLst/>
                          <a:latin typeface="+mn-lt"/>
                          <a:ea typeface="新細明體"/>
                          <a:cs typeface="Verdana" panose="020B0604030504040204" pitchFamily="34" charset="0"/>
                        </a:rPr>
                        <a:t> inch</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extLst>
                  <a:ext uri="{0D108BD9-81ED-4DB2-BD59-A6C34878D82A}">
                    <a16:rowId xmlns:a16="http://schemas.microsoft.com/office/drawing/2014/main" val="10020"/>
                  </a:ext>
                </a:extLst>
              </a:tr>
              <a:tr h="194109">
                <a:tc gridSpan="2" vMerge="1">
                  <a:txBody>
                    <a:bodyPr/>
                    <a:lstStyle/>
                    <a:p>
                      <a:endParaRPr lang="zh-TW" altLang="en-US"/>
                    </a:p>
                  </a:txBody>
                  <a:tcPr/>
                </a:tc>
                <a:tc hMerge="1" vMerge="1">
                  <a:txBody>
                    <a:bodyPr/>
                    <a:lstStyle/>
                    <a:p>
                      <a:pPr algn="just">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gn="just">
                        <a:lnSpc>
                          <a:spcPct val="100000"/>
                        </a:lnSpc>
                        <a:spcAft>
                          <a:spcPts val="0"/>
                        </a:spcAft>
                      </a:pPr>
                      <a:r>
                        <a:rPr lang="en-US" sz="700" kern="100" dirty="0">
                          <a:solidFill>
                            <a:schemeClr val="tx1">
                              <a:lumMod val="50000"/>
                            </a:schemeClr>
                          </a:solidFill>
                          <a:effectLst/>
                          <a:latin typeface="+mn-lt"/>
                        </a:rPr>
                        <a:t>Graphics Card</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a:txBody>
                    <a:bodyPr/>
                    <a:lstStyle/>
                    <a:p>
                      <a:pPr algn="l">
                        <a:lnSpc>
                          <a:spcPct val="100000"/>
                        </a:lnSpc>
                        <a:spcBef>
                          <a:spcPts val="120"/>
                        </a:spcBef>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490mm / 19.29 inch</a:t>
                      </a:r>
                    </a:p>
                  </a:txBody>
                  <a:tcPr marL="45958" marR="45958" marT="0" marB="0" anchor="ctr">
                    <a:solidFill>
                      <a:srgbClr val="EAEAEA"/>
                    </a:solidFill>
                  </a:tcPr>
                </a:tc>
                <a:extLst>
                  <a:ext uri="{0D108BD9-81ED-4DB2-BD59-A6C34878D82A}">
                    <a16:rowId xmlns:a16="http://schemas.microsoft.com/office/drawing/2014/main" val="10021"/>
                  </a:ext>
                </a:extLst>
              </a:tr>
              <a:tr h="194109">
                <a:tc gridSpan="2">
                  <a:txBody>
                    <a:bodyPr/>
                    <a:lstStyle/>
                    <a:p>
                      <a:pPr>
                        <a:lnSpc>
                          <a:spcPct val="100000"/>
                        </a:lnSpc>
                        <a:spcAft>
                          <a:spcPts val="0"/>
                        </a:spcAft>
                      </a:pPr>
                      <a:r>
                        <a:rPr lang="en-US" sz="700" kern="100" dirty="0">
                          <a:solidFill>
                            <a:schemeClr val="tx1">
                              <a:lumMod val="50000"/>
                            </a:schemeClr>
                          </a:solidFill>
                          <a:effectLst/>
                          <a:latin typeface="+mn-lt"/>
                        </a:rPr>
                        <a:t>Cable</a:t>
                      </a:r>
                      <a:r>
                        <a:rPr lang="en-US" sz="700" kern="100" baseline="0" dirty="0">
                          <a:solidFill>
                            <a:schemeClr val="tx1">
                              <a:lumMod val="50000"/>
                            </a:schemeClr>
                          </a:solidFill>
                          <a:effectLst/>
                          <a:latin typeface="+mn-lt"/>
                        </a:rPr>
                        <a:t> </a:t>
                      </a:r>
                      <a:r>
                        <a:rPr lang="en-US" sz="700" kern="100" dirty="0">
                          <a:solidFill>
                            <a:schemeClr val="tx1">
                              <a:lumMod val="50000"/>
                            </a:schemeClr>
                          </a:solidFill>
                          <a:effectLst/>
                          <a:latin typeface="+mn-lt"/>
                        </a:rPr>
                        <a:t>Routing </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tc h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sz="700" kern="100" dirty="0">
                          <a:solidFill>
                            <a:schemeClr val="tx1">
                              <a:lumMod val="50000"/>
                            </a:schemeClr>
                          </a:solidFill>
                          <a:effectLst/>
                          <a:latin typeface="+mn-lt"/>
                        </a:rPr>
                        <a:t>Behind MB Tray</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90~101mm</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22"/>
                  </a:ext>
                </a:extLst>
              </a:tr>
              <a:tr h="194109">
                <a:tc gridSpan="3">
                  <a:txBody>
                    <a:bodyPr/>
                    <a:lstStyle/>
                    <a:p>
                      <a:pPr algn="l"/>
                      <a:r>
                        <a:rPr lang="en-US" altLang="zh-CN" sz="700" dirty="0">
                          <a:solidFill>
                            <a:schemeClr val="tx1">
                              <a:lumMod val="50000"/>
                            </a:schemeClr>
                          </a:solidFill>
                        </a:rPr>
                        <a:t>Additional Included Accessories</a:t>
                      </a:r>
                      <a:endParaRPr lang="en-US" altLang="zh-TW" sz="700" dirty="0">
                        <a:solidFill>
                          <a:schemeClr val="tx1">
                            <a:lumMod val="50000"/>
                          </a:schemeClr>
                        </a:solidFill>
                      </a:endParaRPr>
                    </a:p>
                  </a:txBody>
                  <a:tcPr marL="45958" marR="45958" marT="0" marB="0" anchor="ctr">
                    <a:solidFill>
                      <a:srgbClr val="D1D1D2"/>
                    </a:solidFill>
                  </a:tcPr>
                </a:tc>
                <a:tc h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D1D1D2"/>
                    </a:solidFill>
                  </a:tcPr>
                </a:tc>
                <a:tc hMerge="1">
                  <a:txBody>
                    <a:bodyPr/>
                    <a:lstStyle/>
                    <a:p>
                      <a:endParaRPr lang="zh-TW" altLang="en-US"/>
                    </a:p>
                  </a:txBody>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Universal Graphics Card Holder Kit V2</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36"/>
                  </a:ext>
                </a:extLst>
              </a:tr>
              <a:tr h="194109">
                <a:tc gridSpan="3">
                  <a:txBody>
                    <a:bodyPr/>
                    <a:lstStyle/>
                    <a:p>
                      <a:pPr>
                        <a:lnSpc>
                          <a:spcPct val="100000"/>
                        </a:lnSpc>
                        <a:spcAft>
                          <a:spcPts val="0"/>
                        </a:spcAft>
                      </a:pPr>
                      <a:r>
                        <a:rPr lang="en-US" sz="700" kern="100" dirty="0">
                          <a:solidFill>
                            <a:schemeClr val="tx1">
                              <a:lumMod val="50000"/>
                            </a:schemeClr>
                          </a:solidFill>
                          <a:effectLst/>
                          <a:latin typeface="+mn-lt"/>
                        </a:rPr>
                        <a:t>Dust Filters</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hMerge="1">
                  <a:txBody>
                    <a:bodyPr/>
                    <a:lstStyle/>
                    <a:p>
                      <a:endParaRPr lang="en-US"/>
                    </a:p>
                  </a:txBody>
                  <a:tcPr/>
                </a:tc>
                <a:tc hMerge="1">
                  <a:txBody>
                    <a:bodyPr/>
                    <a:lstStyle/>
                    <a:p>
                      <a:endParaRPr lang="zh-TW" altLang="en-US"/>
                    </a:p>
                  </a:txBody>
                  <a:tcPr/>
                </a:tc>
                <a:tc>
                  <a:txBody>
                    <a:bodyPr/>
                    <a:lstStyle/>
                    <a:p>
                      <a:pPr>
                        <a:lnSpc>
                          <a:spcPct val="100000"/>
                        </a:lnSpc>
                        <a:spcAft>
                          <a:spcPts val="0"/>
                        </a:spcAft>
                      </a:pPr>
                      <a:r>
                        <a:rPr lang="en-US" sz="700" kern="100">
                          <a:solidFill>
                            <a:schemeClr val="tx1">
                              <a:lumMod val="50000"/>
                            </a:schemeClr>
                          </a:solidFill>
                          <a:effectLst/>
                          <a:latin typeface="+mn-lt"/>
                        </a:rPr>
                        <a:t>Front</a:t>
                      </a:r>
                      <a:r>
                        <a:rPr lang="en-US" sz="700" kern="100" smtClean="0">
                          <a:solidFill>
                            <a:schemeClr val="tx1">
                              <a:lumMod val="50000"/>
                            </a:schemeClr>
                          </a:solidFill>
                          <a:effectLst/>
                          <a:latin typeface="+mn-lt"/>
                        </a:rPr>
                        <a:t>, </a:t>
                      </a:r>
                      <a:r>
                        <a:rPr lang="en-US" sz="700" kern="100" dirty="0">
                          <a:solidFill>
                            <a:schemeClr val="tx1">
                              <a:lumMod val="50000"/>
                            </a:schemeClr>
                          </a:solidFill>
                          <a:effectLst/>
                          <a:latin typeface="+mn-lt"/>
                        </a:rPr>
                        <a:t>Bottom, Side</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extLst>
                  <a:ext uri="{0D108BD9-81ED-4DB2-BD59-A6C34878D82A}">
                    <a16:rowId xmlns:a16="http://schemas.microsoft.com/office/drawing/2014/main" val="10023"/>
                  </a:ext>
                </a:extLst>
              </a:tr>
              <a:tr h="194109">
                <a:tc gridSpan="3">
                  <a:txBody>
                    <a:bodyPr/>
                    <a:lstStyle/>
                    <a:p>
                      <a:pPr>
                        <a:lnSpc>
                          <a:spcPct val="100000"/>
                        </a:lnSpc>
                        <a:spcAft>
                          <a:spcPts val="0"/>
                        </a:spcAft>
                      </a:pPr>
                      <a:r>
                        <a:rPr lang="en-US" sz="700" kern="100" dirty="0">
                          <a:solidFill>
                            <a:schemeClr val="tx1">
                              <a:lumMod val="50000"/>
                            </a:schemeClr>
                          </a:solidFill>
                          <a:effectLst/>
                          <a:latin typeface="+mn-lt"/>
                        </a:rPr>
                        <a:t>Power Supply Support</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tc hMerge="1">
                  <a:txBody>
                    <a:bodyPr/>
                    <a:lstStyle/>
                    <a:p>
                      <a:endParaRPr lang="en-US"/>
                    </a:p>
                  </a:txBody>
                  <a:tcPr/>
                </a:tc>
                <a:tc hMerge="1">
                  <a:txBody>
                    <a:bodyPr/>
                    <a:lstStyle/>
                    <a:p>
                      <a:endParaRPr lang="zh-TW" altLang="en-US"/>
                    </a:p>
                  </a:txBody>
                  <a:tcPr/>
                </a:tc>
                <a:tc>
                  <a:txBody>
                    <a:bodyPr/>
                    <a:lstStyle/>
                    <a:p>
                      <a:pPr>
                        <a:lnSpc>
                          <a:spcPct val="100000"/>
                        </a:lnSpc>
                        <a:spcAft>
                          <a:spcPts val="0"/>
                        </a:spcAft>
                      </a:pPr>
                      <a:r>
                        <a:rPr lang="en-US" sz="700" kern="100" dirty="0">
                          <a:solidFill>
                            <a:schemeClr val="tx1">
                              <a:lumMod val="50000"/>
                            </a:schemeClr>
                          </a:solidFill>
                          <a:effectLst/>
                          <a:latin typeface="+mn-lt"/>
                        </a:rPr>
                        <a:t>Bottom Mount, ATX</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D1D1D2"/>
                    </a:solidFill>
                  </a:tcPr>
                </a:tc>
                <a:extLst>
                  <a:ext uri="{0D108BD9-81ED-4DB2-BD59-A6C34878D82A}">
                    <a16:rowId xmlns:a16="http://schemas.microsoft.com/office/drawing/2014/main" val="10024"/>
                  </a:ext>
                </a:extLst>
              </a:tr>
              <a:tr h="194109">
                <a:tc gridSpan="3">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Warranty</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hMerge="1">
                  <a:txBody>
                    <a:bodyPr/>
                    <a:lstStyle/>
                    <a:p>
                      <a:endParaRPr lang="en-US"/>
                    </a:p>
                  </a:txBody>
                  <a:tcPr/>
                </a:tc>
                <a:tc hMerge="1">
                  <a:txBody>
                    <a:bodyPr/>
                    <a:lstStyle/>
                    <a:p>
                      <a:endParaRPr lang="zh-TW" altLang="en-US"/>
                    </a:p>
                  </a:txBody>
                  <a:tcPr/>
                </a:tc>
                <a:tc>
                  <a:txBody>
                    <a:bodyPr/>
                    <a:lstStyle/>
                    <a:p>
                      <a:pPr>
                        <a:lnSpc>
                          <a:spcPct val="100000"/>
                        </a:lnSpc>
                        <a:spcAft>
                          <a:spcPts val="0"/>
                        </a:spcAft>
                      </a:pPr>
                      <a:r>
                        <a:rPr lang="en-US" altLang="zh-TW" sz="700" b="0" kern="100" dirty="0">
                          <a:solidFill>
                            <a:schemeClr val="tx1">
                              <a:lumMod val="50000"/>
                            </a:schemeClr>
                          </a:solidFill>
                          <a:effectLst/>
                          <a:latin typeface="+mn-lt"/>
                          <a:ea typeface="新細明體"/>
                          <a:cs typeface="Verdana" panose="020B0604030504040204" pitchFamily="34" charset="0"/>
                        </a:rPr>
                        <a:t>2 Years</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extLst>
                  <a:ext uri="{0D108BD9-81ED-4DB2-BD59-A6C34878D82A}">
                    <a16:rowId xmlns:a16="http://schemas.microsoft.com/office/drawing/2014/main" val="10034"/>
                  </a:ext>
                </a:extLst>
              </a:tr>
              <a:tr h="194109">
                <a:tc gridSpan="4">
                  <a:txBody>
                    <a:bodyPr/>
                    <a:lstStyle/>
                    <a:p>
                      <a:pPr>
                        <a:lnSpc>
                          <a:spcPct val="100000"/>
                        </a:lnSpc>
                        <a:spcAft>
                          <a:spcPts val="0"/>
                        </a:spcAft>
                      </a:pPr>
                      <a:r>
                        <a:rPr lang="en-GB" altLang="zh-TW" sz="700" b="0" kern="100" dirty="0">
                          <a:solidFill>
                            <a:schemeClr val="tx1">
                              <a:lumMod val="50000"/>
                            </a:schemeClr>
                          </a:solidFill>
                          <a:effectLst/>
                          <a:latin typeface="+mn-lt"/>
                          <a:ea typeface="新細明體"/>
                          <a:cs typeface="Verdana" panose="020B0604030504040204" pitchFamily="34" charset="0"/>
                        </a:rPr>
                        <a:t>* For regular 30mm thick radiators, for thicker please reference compatibility sheet.</a:t>
                      </a:r>
                      <a:endParaRPr lang="zh-TW" sz="700" b="0" kern="100" dirty="0">
                        <a:solidFill>
                          <a:schemeClr val="tx1">
                            <a:lumMod val="50000"/>
                          </a:schemeClr>
                        </a:solidFill>
                        <a:effectLst/>
                        <a:latin typeface="+mn-lt"/>
                        <a:ea typeface="新細明體"/>
                        <a:cs typeface="Verdana" panose="020B0604030504040204" pitchFamily="34" charset="0"/>
                      </a:endParaRPr>
                    </a:p>
                  </a:txBody>
                  <a:tcPr marL="45958" marR="45958" marT="0" marB="0" anchor="ctr">
                    <a:solidFill>
                      <a:srgbClr val="EAEAEA"/>
                    </a:solidFill>
                  </a:tcPr>
                </a:tc>
                <a:tc hMerge="1">
                  <a:txBody>
                    <a:bodyPr/>
                    <a:lstStyle/>
                    <a:p>
                      <a:endParaRPr lang="x-none"/>
                    </a:p>
                  </a:txBody>
                  <a:tcPr/>
                </a:tc>
                <a:tc hMerge="1">
                  <a:txBody>
                    <a:bodyPr/>
                    <a:lstStyle/>
                    <a:p>
                      <a:endParaRPr lang="zh-TW" altLang="en-US"/>
                    </a:p>
                  </a:txBody>
                  <a:tcPr/>
                </a:tc>
                <a:tc hMerge="1">
                  <a:txBody>
                    <a:bodyPr/>
                    <a:lstStyle/>
                    <a:p>
                      <a:pPr>
                        <a:lnSpc>
                          <a:spcPct val="100000"/>
                        </a:lnSpc>
                        <a:spcAft>
                          <a:spcPts val="0"/>
                        </a:spcAft>
                      </a:pPr>
                      <a:endParaRPr lang="zh-TW" sz="700" b="0" kern="100" dirty="0">
                        <a:solidFill>
                          <a:schemeClr val="accent5"/>
                        </a:solidFill>
                        <a:effectLst/>
                        <a:latin typeface="+mn-lt"/>
                        <a:ea typeface="新細明體"/>
                        <a:cs typeface="Verdana" panose="020B0604030504040204" pitchFamily="34" charset="0"/>
                      </a:endParaRPr>
                    </a:p>
                  </a:txBody>
                  <a:tcPr marL="45958" marR="45958" marT="0" marB="0" anchor="ctr">
                    <a:solidFill>
                      <a:srgbClr val="EAEAEA"/>
                    </a:solidFill>
                  </a:tcPr>
                </a:tc>
                <a:extLst>
                  <a:ext uri="{0D108BD9-81ED-4DB2-BD59-A6C34878D82A}">
                    <a16:rowId xmlns:a16="http://schemas.microsoft.com/office/drawing/2014/main" val="2764559412"/>
                  </a:ext>
                </a:extLst>
              </a:tr>
            </a:tbl>
          </a:graphicData>
        </a:graphic>
      </p:graphicFrame>
      <p:sp>
        <p:nvSpPr>
          <p:cNvPr id="15" name="Text Placeholder 4"/>
          <p:cNvSpPr>
            <a:spLocks noGrp="1"/>
          </p:cNvSpPr>
          <p:nvPr>
            <p:ph type="body" sz="quarter" idx="19"/>
          </p:nvPr>
        </p:nvSpPr>
        <p:spPr>
          <a:xfrm>
            <a:off x="101600" y="3886207"/>
            <a:ext cx="3165382" cy="4607983"/>
          </a:xfrm>
        </p:spPr>
        <p:txBody>
          <a:bodyPr>
            <a:normAutofit/>
          </a:bodyPr>
          <a:lstStyle/>
          <a:p>
            <a:r>
              <a:rPr lang="en-US" altLang="zh-TW" b="1" dirty="0"/>
              <a:t>The Pinnacle of Cooler Master’s HAF Legacy – </a:t>
            </a:r>
            <a:endParaRPr lang="zh-TW" altLang="zh-TW" dirty="0"/>
          </a:p>
          <a:p>
            <a:r>
              <a:rPr lang="en-US" altLang="zh-TW" dirty="0"/>
              <a:t>Debuted in 2008, HAF has long been synonymous with exquisite performance and DIY</a:t>
            </a:r>
            <a:r>
              <a:rPr lang="zh-TW" altLang="en-US" dirty="0"/>
              <a:t> </a:t>
            </a:r>
            <a:r>
              <a:rPr lang="en-US" altLang="zh-TW" dirty="0"/>
              <a:t>freedom. HAF 700 EVO recreates not only HAF’s renowned thermal caliber but also the essence of its long-lived legacy. </a:t>
            </a:r>
            <a:endParaRPr lang="zh-TW" altLang="zh-TW" dirty="0"/>
          </a:p>
          <a:p>
            <a:r>
              <a:rPr lang="en-US" altLang="zh-TW" dirty="0"/>
              <a:t> </a:t>
            </a:r>
            <a:endParaRPr lang="zh-TW" altLang="zh-TW" dirty="0"/>
          </a:p>
          <a:p>
            <a:r>
              <a:rPr lang="en-US" altLang="zh-TW" b="1" dirty="0"/>
              <a:t>The HAF Standard In Cooling – </a:t>
            </a:r>
            <a:endParaRPr lang="zh-TW" altLang="zh-TW" dirty="0"/>
          </a:p>
          <a:p>
            <a:r>
              <a:rPr lang="en-US" altLang="zh-TW" dirty="0"/>
              <a:t>HAF 700 EVO comes carefully engineered to maintain top market thermal performance and minimal noise levels at stock configuration. From the edge-lit ARGB tempered glass Intake Blades to boundless freedom in air and water cooling versatility, create your own system that runs as performant as it looks. Fancy eighteen 120mm fans? Dual 360 radiators? 480mm radiators? Take your pick, and make it yours.</a:t>
            </a:r>
            <a:endParaRPr lang="zh-TW" altLang="zh-TW" dirty="0"/>
          </a:p>
          <a:p>
            <a:r>
              <a:rPr lang="en-US" altLang="zh-TW" dirty="0"/>
              <a:t> </a:t>
            </a:r>
            <a:endParaRPr lang="zh-TW" altLang="zh-TW" dirty="0"/>
          </a:p>
          <a:p>
            <a:r>
              <a:rPr lang="en-US" altLang="zh-TW" b="1" dirty="0"/>
              <a:t>Built-In, Real Time Stats Monitoring – </a:t>
            </a:r>
            <a:endParaRPr lang="zh-TW" altLang="zh-TW" dirty="0"/>
          </a:p>
          <a:p>
            <a:r>
              <a:rPr lang="en-US" altLang="zh-TW" dirty="0"/>
              <a:t>Monitor system stats in real time or showcase your personality on Iris, your built-in LCD assistant. Immerse yourself in full range customization of </a:t>
            </a:r>
            <a:r>
              <a:rPr lang="it-IT" altLang="zh-TW" dirty="0"/>
              <a:t>Iris’s display and ARGB Gen2 elements via </a:t>
            </a:r>
            <a:r>
              <a:rPr lang="en-US" altLang="zh-TW" dirty="0"/>
              <a:t>MasterPlus</a:t>
            </a:r>
            <a:r>
              <a:rPr lang="it-IT" altLang="zh-TW" dirty="0"/>
              <a:t>+, and bring to life vastly </a:t>
            </a:r>
            <a:r>
              <a:rPr lang="en-US" altLang="zh-TW" dirty="0"/>
              <a:t>diverse setups, unique in aesthetics and function. </a:t>
            </a:r>
            <a:endParaRPr lang="zh-TW" altLang="zh-TW" dirty="0"/>
          </a:p>
          <a:p>
            <a:r>
              <a:rPr lang="en-US" altLang="zh-TW" dirty="0"/>
              <a:t> </a:t>
            </a:r>
            <a:endParaRPr lang="zh-TW" altLang="zh-TW" dirty="0"/>
          </a:p>
          <a:p>
            <a:r>
              <a:rPr lang="en-US" altLang="zh-TW" b="1" dirty="0"/>
              <a:t>A Decade of HAF Design, Revolutionized – </a:t>
            </a:r>
            <a:endParaRPr lang="zh-TW" altLang="zh-TW" dirty="0"/>
          </a:p>
          <a:p>
            <a:r>
              <a:rPr lang="en-US" altLang="zh-TW" dirty="0"/>
              <a:t>Minutes saved installing your system is worth millions in creative freedom. HAF 700 EVO’s state-of-the-art extensive tool-less design challenges the minimum number of screws required to complete a system. From the GPU, PSU to HDDs…install each detail with your bare hands and feel the heartbeat of an ever-evolving legacy. </a:t>
            </a:r>
            <a:endParaRPr lang="zh-TW" altLang="zh-TW" dirty="0"/>
          </a:p>
        </p:txBody>
      </p:sp>
      <p:pic>
        <p:nvPicPr>
          <p:cNvPr id="9" name="Picture 8" descr="A picture containing text&#10;&#10;Description automatically generated">
            <a:extLst>
              <a:ext uri="{FF2B5EF4-FFF2-40B4-BE49-F238E27FC236}">
                <a16:creationId xmlns:a16="http://schemas.microsoft.com/office/drawing/2014/main" id="{FB53FB0E-C61F-48FB-984E-CD9F825C12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743" y="946835"/>
            <a:ext cx="4254094" cy="2966888"/>
          </a:xfrm>
          <a:prstGeom prst="rect">
            <a:avLst/>
          </a:prstGeom>
        </p:spPr>
      </p:pic>
    </p:spTree>
    <p:extLst>
      <p:ext uri="{BB962C8B-B14F-4D97-AF65-F5344CB8AC3E}">
        <p14:creationId xmlns:p14="http://schemas.microsoft.com/office/powerpoint/2010/main" val="2076270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electronics, computer&#10;&#10;Description automatically generated">
            <a:extLst>
              <a:ext uri="{FF2B5EF4-FFF2-40B4-BE49-F238E27FC236}">
                <a16:creationId xmlns:a16="http://schemas.microsoft.com/office/drawing/2014/main" id="{3886E77F-C974-44BA-85E5-EDDFA854E5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39" r="3638"/>
          <a:stretch/>
        </p:blipFill>
        <p:spPr>
          <a:xfrm>
            <a:off x="191039" y="5256671"/>
            <a:ext cx="6314536" cy="3793887"/>
          </a:xfrm>
          <a:prstGeom prst="rect">
            <a:avLst/>
          </a:prstGeom>
          <a:ln>
            <a:noFill/>
          </a:ln>
          <a:effectLst>
            <a:softEdge rad="112500"/>
          </a:effectLst>
        </p:spPr>
      </p:pic>
      <p:sp>
        <p:nvSpPr>
          <p:cNvPr id="2" name="Title 1">
            <a:extLst>
              <a:ext uri="{FF2B5EF4-FFF2-40B4-BE49-F238E27FC236}">
                <a16:creationId xmlns:a16="http://schemas.microsoft.com/office/drawing/2014/main" id="{6303CE3A-3608-4747-945F-BDE085EA954A}"/>
              </a:ext>
            </a:extLst>
          </p:cNvPr>
          <p:cNvSpPr>
            <a:spLocks noGrp="1"/>
          </p:cNvSpPr>
          <p:nvPr>
            <p:ph type="title"/>
          </p:nvPr>
        </p:nvSpPr>
        <p:spPr/>
        <p:txBody>
          <a:bodyPr/>
          <a:lstStyle/>
          <a:p>
            <a:r>
              <a:rPr lang="en-US" dirty="0"/>
              <a:t>HARDWARE SUPPORT &amp; CONNECTIVITY</a:t>
            </a:r>
          </a:p>
        </p:txBody>
      </p:sp>
      <p:pic>
        <p:nvPicPr>
          <p:cNvPr id="11" name="Picture 10" descr="Graphical user interface&#10;&#10;Description automatically generated">
            <a:extLst>
              <a:ext uri="{FF2B5EF4-FFF2-40B4-BE49-F238E27FC236}">
                <a16:creationId xmlns:a16="http://schemas.microsoft.com/office/drawing/2014/main" id="{268A472E-C112-4B01-980D-772BA7D106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32" t="8556" b="9645"/>
          <a:stretch/>
        </p:blipFill>
        <p:spPr>
          <a:xfrm>
            <a:off x="0" y="1416896"/>
            <a:ext cx="5526230" cy="3224050"/>
          </a:xfrm>
          <a:prstGeom prst="rect">
            <a:avLst/>
          </a:prstGeom>
        </p:spPr>
      </p:pic>
      <p:sp>
        <p:nvSpPr>
          <p:cNvPr id="15" name="Text Placeholder 9">
            <a:extLst>
              <a:ext uri="{FF2B5EF4-FFF2-40B4-BE49-F238E27FC236}">
                <a16:creationId xmlns:a16="http://schemas.microsoft.com/office/drawing/2014/main" id="{13B4F3C3-C9E2-4E83-A121-799536223A52}"/>
              </a:ext>
            </a:extLst>
          </p:cNvPr>
          <p:cNvSpPr txBox="1">
            <a:spLocks/>
          </p:cNvSpPr>
          <p:nvPr/>
        </p:nvSpPr>
        <p:spPr>
          <a:xfrm>
            <a:off x="3914064" y="1576785"/>
            <a:ext cx="2529868" cy="3793886"/>
          </a:xfrm>
          <a:prstGeom prst="rect">
            <a:avLst/>
          </a:prstGeom>
        </p:spPr>
        <p:txBody>
          <a:bodyPr vert="horz" lIns="91440" tIns="0" rIns="91440" bIns="45720" rtlCol="0">
            <a:normAutofit/>
          </a:bodyPr>
          <a:lstStyle>
            <a:lvl1pPr marL="0" indent="0" algn="l" defTabSz="417899" rtl="0" eaLnBrk="1" latinLnBrk="0" hangingPunct="1">
              <a:lnSpc>
                <a:spcPct val="100000"/>
              </a:lnSpc>
              <a:spcBef>
                <a:spcPts val="0"/>
              </a:spcBef>
              <a:spcAft>
                <a:spcPts val="0"/>
              </a:spcAft>
              <a:buFont typeface="Arial" panose="020B0604020202020204" pitchFamily="34" charset="0"/>
              <a:buNone/>
              <a:defRPr sz="900" b="0" i="0" kern="1200" baseline="0">
                <a:solidFill>
                  <a:srgbClr val="53565A"/>
                </a:solidFill>
                <a:latin typeface="Noto Sans" panose="020B0502040504020204" pitchFamily="34" charset="0"/>
                <a:ea typeface="Noto Sans" panose="020B0502040504020204" pitchFamily="34" charset="0"/>
                <a:cs typeface="+mn-cs"/>
              </a:defRPr>
            </a:lvl1pPr>
            <a:lvl2pPr marL="313424" indent="-104475" algn="l" defTabSz="417899" rtl="0" eaLnBrk="1" latinLnBrk="0" hangingPunct="1">
              <a:lnSpc>
                <a:spcPct val="90000"/>
              </a:lnSpc>
              <a:spcBef>
                <a:spcPts val="228"/>
              </a:spcBef>
              <a:buFont typeface="Arial" panose="020B0604020202020204" pitchFamily="34" charset="0"/>
              <a:buChar char="•"/>
              <a:defRPr sz="1097" kern="1200">
                <a:solidFill>
                  <a:schemeClr val="tx1"/>
                </a:solidFill>
                <a:latin typeface="+mn-lt"/>
                <a:ea typeface="+mn-ea"/>
                <a:cs typeface="+mn-cs"/>
              </a:defRPr>
            </a:lvl2pPr>
            <a:lvl3pPr marL="522373" indent="-104475" algn="l" defTabSz="417899" rtl="0" eaLnBrk="1" latinLnBrk="0" hangingPunct="1">
              <a:lnSpc>
                <a:spcPct val="90000"/>
              </a:lnSpc>
              <a:spcBef>
                <a:spcPts val="228"/>
              </a:spcBef>
              <a:buFont typeface="Arial" panose="020B0604020202020204" pitchFamily="34" charset="0"/>
              <a:buChar char="•"/>
              <a:defRPr sz="914" kern="1200">
                <a:solidFill>
                  <a:schemeClr val="tx1"/>
                </a:solidFill>
                <a:latin typeface="+mn-lt"/>
                <a:ea typeface="+mn-ea"/>
                <a:cs typeface="+mn-cs"/>
              </a:defRPr>
            </a:lvl3pPr>
            <a:lvl4pPr marL="731323"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4pPr>
            <a:lvl5pPr marL="940273"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5pPr>
            <a:lvl6pPr marL="1149222"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6pPr>
            <a:lvl7pPr marL="1358172"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7pPr>
            <a:lvl8pPr marL="1567121"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8pPr>
            <a:lvl9pPr marL="1776071" indent="-104475" algn="l" defTabSz="417899" rtl="0" eaLnBrk="1" latinLnBrk="0" hangingPunct="1">
              <a:lnSpc>
                <a:spcPct val="90000"/>
              </a:lnSpc>
              <a:spcBef>
                <a:spcPts val="228"/>
              </a:spcBef>
              <a:buFont typeface="Arial" panose="020B0604020202020204" pitchFamily="34" charset="0"/>
              <a:buChar char="•"/>
              <a:defRPr sz="823" kern="1200">
                <a:solidFill>
                  <a:schemeClr val="tx1"/>
                </a:solidFill>
                <a:latin typeface="+mn-lt"/>
                <a:ea typeface="+mn-ea"/>
                <a:cs typeface="+mn-cs"/>
              </a:defRPr>
            </a:lvl9pPr>
          </a:lstStyle>
          <a:p>
            <a:r>
              <a:rPr lang="en-US" altLang="zh-TW" sz="1000" b="1" dirty="0"/>
              <a:t>The HAF700 EVO truly has no limits when it comes to hardware support.</a:t>
            </a:r>
            <a:endParaRPr lang="en-US" altLang="zh-TW" sz="1000" dirty="0"/>
          </a:p>
          <a:p>
            <a:r>
              <a:rPr lang="en-US" altLang="zh-TW" sz="1000" dirty="0"/>
              <a:t/>
            </a:r>
            <a:br>
              <a:rPr lang="en-US" altLang="zh-TW" sz="1000" dirty="0"/>
            </a:br>
            <a:r>
              <a:rPr lang="en-US" altLang="zh-TW" sz="1000" dirty="0" smtClean="0"/>
              <a:t>Drawing </a:t>
            </a:r>
            <a:r>
              <a:rPr lang="en-US" altLang="zh-TW" sz="1000" dirty="0"/>
              <a:t>inspiration from our ever-growing community of enthusiasts, </a:t>
            </a:r>
            <a:r>
              <a:rPr lang="en-US" altLang="zh-TW" sz="1000" dirty="0" smtClean="0"/>
              <a:t>the HAF 700 EVO is capable of housing up to </a:t>
            </a:r>
            <a:r>
              <a:rPr lang="en-US" altLang="zh-TW" sz="1000" b="1" dirty="0" smtClean="0"/>
              <a:t>EATX motherboards </a:t>
            </a:r>
            <a:r>
              <a:rPr lang="en-US" altLang="zh-TW" sz="1000" dirty="0" smtClean="0"/>
              <a:t>such as the Dominus Extreme, as well as </a:t>
            </a:r>
            <a:r>
              <a:rPr lang="en-US" altLang="zh-TW" sz="1000" b="1" dirty="0" smtClean="0"/>
              <a:t>any sized graphics card</a:t>
            </a:r>
            <a:r>
              <a:rPr lang="en-US" altLang="zh-TW" sz="1000" b="1" dirty="0"/>
              <a:t>s</a:t>
            </a:r>
            <a:r>
              <a:rPr lang="en-US" altLang="zh-TW" sz="1000" dirty="0" smtClean="0"/>
              <a:t> in both horizontal </a:t>
            </a:r>
            <a:r>
              <a:rPr lang="en-US" altLang="zh-TW" sz="1000" dirty="0"/>
              <a:t>and </a:t>
            </a:r>
            <a:r>
              <a:rPr lang="en-US" altLang="zh-TW" sz="1000" dirty="0" smtClean="0"/>
              <a:t>vertical orientations.</a:t>
            </a:r>
          </a:p>
          <a:p>
            <a:endParaRPr lang="en-US" altLang="zh-TW" sz="1000" dirty="0"/>
          </a:p>
          <a:p>
            <a:r>
              <a:rPr lang="en-US" altLang="zh-TW" sz="1000" dirty="0" smtClean="0"/>
              <a:t>Users can enjoy direct </a:t>
            </a:r>
            <a:r>
              <a:rPr lang="en-US" altLang="zh-TW" sz="1000" dirty="0"/>
              <a:t>side intake </a:t>
            </a:r>
            <a:r>
              <a:rPr lang="en-US" altLang="zh-TW" sz="1000" dirty="0" smtClean="0"/>
              <a:t>and </a:t>
            </a:r>
            <a:r>
              <a:rPr lang="en-US" altLang="zh-TW" sz="1000" b="1" dirty="0" smtClean="0"/>
              <a:t>support for power </a:t>
            </a:r>
            <a:r>
              <a:rPr lang="en-US" altLang="zh-TW" sz="1000" b="1" dirty="0"/>
              <a:t>supplies </a:t>
            </a:r>
            <a:r>
              <a:rPr lang="en-US" altLang="zh-TW" sz="1000" b="1" dirty="0" smtClean="0"/>
              <a:t>of up </a:t>
            </a:r>
            <a:r>
              <a:rPr lang="en-US" altLang="zh-TW" sz="1000" b="1" dirty="0"/>
              <a:t>to </a:t>
            </a:r>
            <a:r>
              <a:rPr lang="en-US" altLang="zh-TW" sz="1000" b="1" dirty="0" smtClean="0"/>
              <a:t>200mm, </a:t>
            </a:r>
            <a:r>
              <a:rPr lang="en-US" altLang="zh-TW" sz="1000" dirty="0" smtClean="0"/>
              <a:t>and well as </a:t>
            </a:r>
            <a:r>
              <a:rPr lang="en-US" altLang="zh-TW" sz="1000" b="1" dirty="0" smtClean="0"/>
              <a:t>unparalleled number of </a:t>
            </a:r>
            <a:r>
              <a:rPr lang="en-US" altLang="zh-TW" sz="1000" b="1" dirty="0"/>
              <a:t>options for installing disks, pumps and </a:t>
            </a:r>
            <a:r>
              <a:rPr lang="en-US" altLang="zh-TW" sz="1000" b="1" dirty="0" smtClean="0"/>
              <a:t>radiators</a:t>
            </a:r>
            <a:r>
              <a:rPr lang="en-US" altLang="zh-TW" sz="1000" dirty="0" smtClean="0"/>
              <a:t>.</a:t>
            </a:r>
            <a:r>
              <a:rPr lang="en-US" altLang="zh-TW" sz="1000" b="1" dirty="0"/>
              <a:t> </a:t>
            </a:r>
            <a:endParaRPr lang="en-US" altLang="zh-TW" sz="1000" dirty="0"/>
          </a:p>
        </p:txBody>
      </p:sp>
    </p:spTree>
    <p:extLst>
      <p:ext uri="{BB962C8B-B14F-4D97-AF65-F5344CB8AC3E}">
        <p14:creationId xmlns:p14="http://schemas.microsoft.com/office/powerpoint/2010/main" val="394808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Unmatched Cooling Options</a:t>
            </a:r>
          </a:p>
        </p:txBody>
      </p:sp>
      <p:sp>
        <p:nvSpPr>
          <p:cNvPr id="14" name="Text Placeholder 9"/>
          <p:cNvSpPr>
            <a:spLocks noGrp="1"/>
          </p:cNvSpPr>
          <p:nvPr>
            <p:ph type="body" sz="quarter" idx="30"/>
          </p:nvPr>
        </p:nvSpPr>
        <p:spPr>
          <a:xfrm>
            <a:off x="352427" y="2577449"/>
            <a:ext cx="2529868" cy="1714038"/>
          </a:xfrm>
        </p:spPr>
        <p:txBody>
          <a:bodyPr>
            <a:normAutofit/>
          </a:bodyPr>
          <a:lstStyle/>
          <a:p>
            <a:r>
              <a:rPr lang="en-US" altLang="zh-TW" sz="1000" dirty="0"/>
              <a:t>HAF 700 EVO provides users unparalleled options for out-of-the-box cooling support. Users may pick and choose between installing a selection of radiator sizes in various mounting locations: 480mm</a:t>
            </a:r>
            <a:r>
              <a:rPr lang="zh-TW" altLang="en-US" sz="1000" dirty="0"/>
              <a:t> </a:t>
            </a:r>
            <a:r>
              <a:rPr lang="en-US" altLang="zh-TW" sz="1000" dirty="0"/>
              <a:t>(side</a:t>
            </a:r>
            <a:r>
              <a:rPr lang="zh-TW" altLang="en-US" sz="1000" dirty="0"/>
              <a:t> </a:t>
            </a:r>
            <a:r>
              <a:rPr lang="en-US" altLang="zh-TW" sz="1000" dirty="0"/>
              <a:t>panel), 360mm (front panel, bottom panel, or up to dual radiators on the top panel), or 240mm (rear panel). </a:t>
            </a:r>
          </a:p>
        </p:txBody>
      </p:sp>
      <p:sp>
        <p:nvSpPr>
          <p:cNvPr id="16" name="文字版面配置區 8"/>
          <p:cNvSpPr>
            <a:spLocks noGrp="1"/>
          </p:cNvSpPr>
          <p:nvPr>
            <p:ph type="body" sz="quarter" idx="19"/>
          </p:nvPr>
        </p:nvSpPr>
        <p:spPr>
          <a:xfrm>
            <a:off x="3066961" y="5454547"/>
            <a:ext cx="2113924" cy="231292"/>
          </a:xfrm>
        </p:spPr>
        <p:txBody>
          <a:bodyPr>
            <a:normAutofit/>
          </a:bodyPr>
          <a:lstStyle/>
          <a:p>
            <a:r>
              <a:rPr lang="en-US" altLang="zh-TW" dirty="0"/>
              <a:t>Rotatable Radiator Bracket</a:t>
            </a:r>
            <a:endParaRPr lang="zh-TW" altLang="en-US" dirty="0"/>
          </a:p>
        </p:txBody>
      </p:sp>
      <p:sp>
        <p:nvSpPr>
          <p:cNvPr id="17" name="文字版面配置區 9"/>
          <p:cNvSpPr>
            <a:spLocks noGrp="1"/>
          </p:cNvSpPr>
          <p:nvPr>
            <p:ph type="body" sz="quarter" idx="30"/>
          </p:nvPr>
        </p:nvSpPr>
        <p:spPr>
          <a:xfrm>
            <a:off x="3066961" y="5729375"/>
            <a:ext cx="3392177" cy="699461"/>
          </a:xfrm>
        </p:spPr>
        <p:txBody>
          <a:bodyPr>
            <a:normAutofit lnSpcReduction="10000"/>
          </a:bodyPr>
          <a:lstStyle/>
          <a:p>
            <a:r>
              <a:rPr lang="en-US" altLang="zh-TW" dirty="0"/>
              <a:t>HAF 700 EVO boasts two rotatable fan/radiator brackets. These brackets are fully modular and can be installed in multiple positions for complex setups. Users may choose one of the two to rotate,  showcasing their radiator at unique angles. </a:t>
            </a:r>
          </a:p>
        </p:txBody>
      </p:sp>
      <p:sp>
        <p:nvSpPr>
          <p:cNvPr id="18" name="文字版面配置區 8"/>
          <p:cNvSpPr>
            <a:spLocks noGrp="1"/>
          </p:cNvSpPr>
          <p:nvPr>
            <p:ph type="body" sz="quarter" idx="19"/>
          </p:nvPr>
        </p:nvSpPr>
        <p:spPr>
          <a:xfrm>
            <a:off x="352426" y="2245535"/>
            <a:ext cx="2066042" cy="231292"/>
          </a:xfrm>
        </p:spPr>
        <p:txBody>
          <a:bodyPr>
            <a:normAutofit/>
          </a:bodyPr>
          <a:lstStyle/>
          <a:p>
            <a:r>
              <a:rPr lang="en-US" altLang="zh-TW" dirty="0"/>
              <a:t>Mammoth Radiator Support</a:t>
            </a:r>
            <a:endParaRPr lang="zh-TW" altLang="en-US" dirty="0"/>
          </a:p>
        </p:txBody>
      </p:sp>
      <p:pic>
        <p:nvPicPr>
          <p:cNvPr id="4" name="Picture Placeholder 3" descr="A picture containing text&#10;&#10;Description automatically generated">
            <a:extLst>
              <a:ext uri="{FF2B5EF4-FFF2-40B4-BE49-F238E27FC236}">
                <a16:creationId xmlns:a16="http://schemas.microsoft.com/office/drawing/2014/main" id="{546D9237-EC48-479E-8A20-6748FE8E84C0}"/>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20154" r="20154"/>
          <a:stretch>
            <a:fillRect/>
          </a:stretch>
        </p:blipFill>
        <p:spPr>
          <a:xfrm>
            <a:off x="3684038" y="6380384"/>
            <a:ext cx="2993694" cy="3500621"/>
          </a:xfrm>
        </p:spPr>
      </p:pic>
      <p:sp>
        <p:nvSpPr>
          <p:cNvPr id="21" name="文字版面配置區 8"/>
          <p:cNvSpPr>
            <a:spLocks noGrp="1"/>
          </p:cNvSpPr>
          <p:nvPr>
            <p:ph type="body" sz="quarter" idx="19"/>
          </p:nvPr>
        </p:nvSpPr>
        <p:spPr>
          <a:xfrm>
            <a:off x="421172" y="7899403"/>
            <a:ext cx="2824073" cy="231292"/>
          </a:xfrm>
        </p:spPr>
        <p:txBody>
          <a:bodyPr>
            <a:normAutofit/>
          </a:bodyPr>
          <a:lstStyle/>
          <a:p>
            <a:r>
              <a:rPr lang="en-US" altLang="zh-TW" dirty="0"/>
              <a:t>Tool-less Removable Top Panel</a:t>
            </a:r>
            <a:endParaRPr lang="zh-TW" altLang="en-US" dirty="0"/>
          </a:p>
        </p:txBody>
      </p:sp>
      <p:sp>
        <p:nvSpPr>
          <p:cNvPr id="22" name="文字版面配置區 9"/>
          <p:cNvSpPr>
            <a:spLocks noGrp="1"/>
          </p:cNvSpPr>
          <p:nvPr>
            <p:ph type="body" sz="quarter" idx="30"/>
          </p:nvPr>
        </p:nvSpPr>
        <p:spPr>
          <a:xfrm>
            <a:off x="421174" y="8214165"/>
            <a:ext cx="3339944" cy="540400"/>
          </a:xfrm>
        </p:spPr>
        <p:txBody>
          <a:bodyPr>
            <a:normAutofit lnSpcReduction="10000"/>
          </a:bodyPr>
          <a:lstStyle/>
          <a:p>
            <a:r>
              <a:rPr lang="en-US" altLang="zh-TW" dirty="0"/>
              <a:t>Exclusive tool-less removable top panel design allows for easy removal of top and side panels. Cooling components such as fans and radiators can be effortlessly installed, accessed and maintained. </a:t>
            </a:r>
            <a:endParaRPr lang="zh-TW" altLang="en-US" dirty="0"/>
          </a:p>
        </p:txBody>
      </p:sp>
      <p:pic>
        <p:nvPicPr>
          <p:cNvPr id="10" name="Picture Placeholder 9" descr="A picture containing light&#10;&#10;Description automatically generated">
            <a:extLst>
              <a:ext uri="{FF2B5EF4-FFF2-40B4-BE49-F238E27FC236}">
                <a16:creationId xmlns:a16="http://schemas.microsoft.com/office/drawing/2014/main" id="{27D1B284-A9CD-4829-BD4F-EBD12DCB0016}"/>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20154" r="20154"/>
          <a:stretch>
            <a:fillRect/>
          </a:stretch>
        </p:blipFill>
        <p:spPr>
          <a:xfrm>
            <a:off x="498307" y="4033011"/>
            <a:ext cx="2993695" cy="3500514"/>
          </a:xfrm>
        </p:spPr>
      </p:pic>
      <p:pic>
        <p:nvPicPr>
          <p:cNvPr id="30" name="Picture 29" descr="Graphical user interface&#10;&#10;Description automatically generated">
            <a:extLst>
              <a:ext uri="{FF2B5EF4-FFF2-40B4-BE49-F238E27FC236}">
                <a16:creationId xmlns:a16="http://schemas.microsoft.com/office/drawing/2014/main" id="{86FA587E-A59C-4DDC-BC70-10D98FD9D4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455" t="4792" r="26082" b="9253"/>
          <a:stretch/>
        </p:blipFill>
        <p:spPr>
          <a:xfrm>
            <a:off x="3028175" y="1431653"/>
            <a:ext cx="3392177" cy="3315756"/>
          </a:xfrm>
          <a:prstGeom prst="rect">
            <a:avLst/>
          </a:prstGeom>
        </p:spPr>
      </p:pic>
    </p:spTree>
    <p:extLst>
      <p:ext uri="{BB962C8B-B14F-4D97-AF65-F5344CB8AC3E}">
        <p14:creationId xmlns:p14="http://schemas.microsoft.com/office/powerpoint/2010/main" val="1824680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DA0B304D-E350-454F-8F48-5C6D095E6584}"/>
              </a:ext>
            </a:extLst>
          </p:cNvPr>
          <p:cNvPicPr>
            <a:picLocks noChangeAspect="1"/>
          </p:cNvPicPr>
          <p:nvPr/>
        </p:nvPicPr>
        <p:blipFill rotWithShape="1">
          <a:blip r:embed="rId2">
            <a:extLst>
              <a:ext uri="{28A0092B-C50C-407E-A947-70E740481C1C}">
                <a14:useLocalDpi xmlns:a14="http://schemas.microsoft.com/office/drawing/2010/main" val="0"/>
              </a:ext>
            </a:extLst>
          </a:blip>
          <a:srcRect r="19120"/>
          <a:stretch/>
        </p:blipFill>
        <p:spPr>
          <a:xfrm>
            <a:off x="269584" y="5040753"/>
            <a:ext cx="6514893" cy="4530915"/>
          </a:xfrm>
          <a:prstGeom prst="rect">
            <a:avLst/>
          </a:prstGeom>
        </p:spPr>
      </p:pic>
      <p:sp>
        <p:nvSpPr>
          <p:cNvPr id="2" name="標題 1"/>
          <p:cNvSpPr>
            <a:spLocks noGrp="1"/>
          </p:cNvSpPr>
          <p:nvPr>
            <p:ph type="title"/>
          </p:nvPr>
        </p:nvSpPr>
        <p:spPr/>
        <p:txBody>
          <a:bodyPr/>
          <a:lstStyle/>
          <a:p>
            <a:r>
              <a:rPr lang="en-US" altLang="zh-TW" dirty="0"/>
              <a:t>Airflow Performance Details</a:t>
            </a:r>
            <a:endParaRPr lang="zh-TW" altLang="en-US" dirty="0"/>
          </a:p>
        </p:txBody>
      </p:sp>
      <p:pic>
        <p:nvPicPr>
          <p:cNvPr id="6" name="Picture Placeholder 5" descr="A picture containing fan, device, engine&#10;&#10;Description automatically generated">
            <a:extLst>
              <a:ext uri="{FF2B5EF4-FFF2-40B4-BE49-F238E27FC236}">
                <a16:creationId xmlns:a16="http://schemas.microsoft.com/office/drawing/2014/main" id="{20D667F8-CA63-42ED-9317-58E0B90F9856}"/>
              </a:ext>
            </a:extLst>
          </p:cNvPr>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l="20154" r="20154"/>
          <a:stretch>
            <a:fillRect/>
          </a:stretch>
        </p:blipFill>
        <p:spPr>
          <a:xfrm>
            <a:off x="3527031" y="1258347"/>
            <a:ext cx="3159626" cy="3694653"/>
          </a:xfrm>
        </p:spPr>
      </p:pic>
      <p:sp>
        <p:nvSpPr>
          <p:cNvPr id="9" name="文字版面配置區 8"/>
          <p:cNvSpPr>
            <a:spLocks noGrp="1"/>
          </p:cNvSpPr>
          <p:nvPr>
            <p:ph type="body" sz="quarter" idx="19"/>
          </p:nvPr>
        </p:nvSpPr>
        <p:spPr>
          <a:xfrm>
            <a:off x="398862" y="2531532"/>
            <a:ext cx="2568050" cy="216622"/>
          </a:xfrm>
        </p:spPr>
        <p:txBody>
          <a:bodyPr>
            <a:noAutofit/>
          </a:bodyPr>
          <a:lstStyle/>
          <a:p>
            <a:r>
              <a:rPr lang="en-US" altLang="zh-TW" dirty="0">
                <a:solidFill>
                  <a:schemeClr val="tx1"/>
                </a:solidFill>
              </a:rPr>
              <a:t>200mm SickleFlow PWM Performance Edition</a:t>
            </a:r>
            <a:endParaRPr lang="zh-TW" altLang="en-US" dirty="0">
              <a:solidFill>
                <a:schemeClr val="tx1"/>
              </a:solidFill>
            </a:endParaRPr>
          </a:p>
        </p:txBody>
      </p:sp>
      <p:sp>
        <p:nvSpPr>
          <p:cNvPr id="10" name="文字版面配置區 9"/>
          <p:cNvSpPr>
            <a:spLocks noGrp="1"/>
          </p:cNvSpPr>
          <p:nvPr>
            <p:ph type="body" sz="quarter" idx="30"/>
          </p:nvPr>
        </p:nvSpPr>
        <p:spPr>
          <a:xfrm>
            <a:off x="398863" y="2835907"/>
            <a:ext cx="2821154" cy="1151201"/>
          </a:xfrm>
        </p:spPr>
        <p:txBody>
          <a:bodyPr>
            <a:normAutofit/>
          </a:bodyPr>
          <a:lstStyle/>
          <a:p>
            <a:r>
              <a:rPr lang="en-US" altLang="zh-TW" dirty="0"/>
              <a:t>HAF 700 EVO co</a:t>
            </a:r>
            <a:r>
              <a:rPr lang="en-US" altLang="zh-TW" dirty="0">
                <a:solidFill>
                  <a:schemeClr val="bg1">
                    <a:lumMod val="50000"/>
                  </a:schemeClr>
                </a:solidFill>
              </a:rPr>
              <a:t>m</a:t>
            </a:r>
            <a:r>
              <a:rPr lang="en-US" altLang="zh-TW" dirty="0"/>
              <a:t>es with dual 200mm </a:t>
            </a:r>
            <a:r>
              <a:rPr lang="en-US" altLang="zh-TW" dirty="0" err="1">
                <a:solidFill>
                  <a:schemeClr val="bg1">
                    <a:lumMod val="50000"/>
                  </a:schemeClr>
                </a:solidFill>
              </a:rPr>
              <a:t>Sickleflow</a:t>
            </a:r>
            <a:r>
              <a:rPr lang="en-US" altLang="zh-TW" dirty="0">
                <a:solidFill>
                  <a:schemeClr val="bg1">
                    <a:lumMod val="50000"/>
                  </a:schemeClr>
                </a:solidFill>
              </a:rPr>
              <a:t> PWM fans </a:t>
            </a:r>
            <a:r>
              <a:rPr lang="en-US" altLang="zh-TW" dirty="0"/>
              <a:t>tailored to maximize the performance potential of installed components. Fan curves can be customized to keep temperatures </a:t>
            </a:r>
            <a:r>
              <a:rPr lang="en-US" altLang="zh-TW" dirty="0">
                <a:solidFill>
                  <a:schemeClr val="bg1">
                    <a:lumMod val="50000"/>
                  </a:schemeClr>
                </a:solidFill>
              </a:rPr>
              <a:t>and noise levels lo</a:t>
            </a:r>
            <a:r>
              <a:rPr lang="en-US" altLang="zh-TW" dirty="0"/>
              <a:t>w, even in extreme overclocking scenarios. </a:t>
            </a:r>
          </a:p>
        </p:txBody>
      </p:sp>
      <p:sp>
        <p:nvSpPr>
          <p:cNvPr id="11" name="文字版面配置區 10"/>
          <p:cNvSpPr>
            <a:spLocks noGrp="1"/>
          </p:cNvSpPr>
          <p:nvPr>
            <p:ph type="body" sz="quarter" idx="32"/>
          </p:nvPr>
        </p:nvSpPr>
        <p:spPr>
          <a:xfrm>
            <a:off x="2406770" y="7905938"/>
            <a:ext cx="3952156" cy="1241943"/>
          </a:xfrm>
        </p:spPr>
        <p:txBody>
          <a:bodyPr>
            <a:normAutofit/>
          </a:bodyPr>
          <a:lstStyle/>
          <a:p>
            <a:pPr algn="r"/>
            <a:r>
              <a:rPr lang="en-US" altLang="zh-TW" dirty="0"/>
              <a:t>This chassis features a fully integrated PWM/ARGB Hub that allows for effortless cable management and control over multiple fans and ARGB devices. The Hub </a:t>
            </a:r>
            <a:r>
              <a:rPr lang="en-US" altLang="zh-TW" dirty="0">
                <a:solidFill>
                  <a:schemeClr val="bg1">
                    <a:lumMod val="50000"/>
                  </a:schemeClr>
                </a:solidFill>
              </a:rPr>
              <a:t>is fully compatible with ARGB Gen2 devices, </a:t>
            </a:r>
            <a:r>
              <a:rPr lang="en-US" altLang="zh-TW" dirty="0"/>
              <a:t>allowing users to customize fan speeds and ARGB effects in depth according to their system needs or personal preference. </a:t>
            </a:r>
            <a:br>
              <a:rPr lang="en-US" altLang="zh-TW" dirty="0"/>
            </a:br>
            <a:endParaRPr lang="en-US" altLang="zh-TW" dirty="0">
              <a:solidFill>
                <a:srgbClr val="FF0000"/>
              </a:solidFill>
            </a:endParaRPr>
          </a:p>
        </p:txBody>
      </p:sp>
      <p:sp>
        <p:nvSpPr>
          <p:cNvPr id="20" name="文字版面配置區 19"/>
          <p:cNvSpPr>
            <a:spLocks noGrp="1"/>
          </p:cNvSpPr>
          <p:nvPr>
            <p:ph type="body" sz="quarter" idx="43"/>
          </p:nvPr>
        </p:nvSpPr>
        <p:spPr>
          <a:xfrm>
            <a:off x="3982936" y="7583387"/>
            <a:ext cx="2375990" cy="469596"/>
          </a:xfrm>
        </p:spPr>
        <p:txBody>
          <a:bodyPr>
            <a:normAutofit/>
          </a:bodyPr>
          <a:lstStyle/>
          <a:p>
            <a:pPr algn="r"/>
            <a:r>
              <a:rPr lang="en-US" altLang="zh-TW" dirty="0"/>
              <a:t>Integrated 7x PWM &amp; 5x ARGB Hub</a:t>
            </a:r>
            <a:endParaRPr lang="zh-TW" altLang="en-US" dirty="0"/>
          </a:p>
        </p:txBody>
      </p:sp>
    </p:spTree>
    <p:extLst>
      <p:ext uri="{BB962C8B-B14F-4D97-AF65-F5344CB8AC3E}">
        <p14:creationId xmlns:p14="http://schemas.microsoft.com/office/powerpoint/2010/main" val="3038089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Digital Features</a:t>
            </a:r>
            <a:endParaRPr lang="zh-TW" altLang="en-US" dirty="0"/>
          </a:p>
        </p:txBody>
      </p:sp>
      <p:sp>
        <p:nvSpPr>
          <p:cNvPr id="9" name="文字版面配置區 8"/>
          <p:cNvSpPr>
            <a:spLocks noGrp="1"/>
          </p:cNvSpPr>
          <p:nvPr>
            <p:ph type="body" sz="quarter" idx="19"/>
          </p:nvPr>
        </p:nvSpPr>
        <p:spPr>
          <a:xfrm>
            <a:off x="418310" y="7710047"/>
            <a:ext cx="2347514" cy="273104"/>
          </a:xfrm>
        </p:spPr>
        <p:txBody>
          <a:bodyPr>
            <a:normAutofit/>
          </a:bodyPr>
          <a:lstStyle/>
          <a:p>
            <a:r>
              <a:rPr lang="en-US" altLang="zh-TW" dirty="0"/>
              <a:t>Iris: Customizable LCD Assistant</a:t>
            </a:r>
            <a:endParaRPr lang="zh-TW" altLang="en-US" dirty="0"/>
          </a:p>
        </p:txBody>
      </p:sp>
      <p:sp>
        <p:nvSpPr>
          <p:cNvPr id="10" name="文字版面配置區 9"/>
          <p:cNvSpPr>
            <a:spLocks noGrp="1"/>
          </p:cNvSpPr>
          <p:nvPr>
            <p:ph type="body" sz="quarter" idx="30"/>
          </p:nvPr>
        </p:nvSpPr>
        <p:spPr>
          <a:xfrm>
            <a:off x="418310" y="7983151"/>
            <a:ext cx="2576114" cy="1269075"/>
          </a:xfrm>
        </p:spPr>
        <p:txBody>
          <a:bodyPr>
            <a:normAutofit/>
          </a:bodyPr>
          <a:lstStyle/>
          <a:p>
            <a:r>
              <a:rPr lang="en-US" altLang="zh-TW" dirty="0"/>
              <a:t>The front panel features Iris, an LCD assistant which can be set to display system/game statistics, or any video,</a:t>
            </a:r>
            <a:r>
              <a:rPr lang="zh-TW" altLang="en-US" dirty="0"/>
              <a:t> </a:t>
            </a:r>
            <a:r>
              <a:rPr lang="en-US" altLang="zh-TW" dirty="0"/>
              <a:t>and image of your heart’s desire. </a:t>
            </a:r>
          </a:p>
          <a:p>
            <a:endParaRPr lang="en-US" altLang="zh-TW" dirty="0"/>
          </a:p>
          <a:p>
            <a:r>
              <a:rPr lang="en-US" altLang="zh-TW" dirty="0"/>
              <a:t>In depth customization such as screen orientation, color, text and animation speed is also made possible via software. </a:t>
            </a:r>
          </a:p>
        </p:txBody>
      </p:sp>
      <p:sp>
        <p:nvSpPr>
          <p:cNvPr id="11" name="文字版面配置區 10"/>
          <p:cNvSpPr>
            <a:spLocks noGrp="1"/>
          </p:cNvSpPr>
          <p:nvPr>
            <p:ph type="body" sz="quarter" idx="32"/>
          </p:nvPr>
        </p:nvSpPr>
        <p:spPr>
          <a:xfrm>
            <a:off x="3553224" y="7947320"/>
            <a:ext cx="2628900" cy="1384355"/>
          </a:xfrm>
        </p:spPr>
        <p:txBody>
          <a:bodyPr>
            <a:normAutofit/>
          </a:bodyPr>
          <a:lstStyle/>
          <a:p>
            <a:r>
              <a:rPr lang="en-US" altLang="zh-TW" dirty="0"/>
              <a:t>HAF 700 EVO comes equipped with a software suite in MasterPlus+, facilitating user-friendly management and customization of ARGB Gen2 LEDs and </a:t>
            </a:r>
            <a:r>
              <a:rPr lang="en-US" altLang="zh-TW" dirty="0">
                <a:solidFill>
                  <a:schemeClr val="bg1">
                    <a:lumMod val="50000"/>
                  </a:schemeClr>
                </a:solidFill>
              </a:rPr>
              <a:t>Iris.</a:t>
            </a:r>
            <a:br>
              <a:rPr lang="en-US" altLang="zh-TW" dirty="0">
                <a:solidFill>
                  <a:schemeClr val="bg1">
                    <a:lumMod val="50000"/>
                  </a:schemeClr>
                </a:solidFill>
              </a:rPr>
            </a:br>
            <a:endParaRPr lang="en-US" altLang="zh-TW" dirty="0">
              <a:solidFill>
                <a:schemeClr val="bg1">
                  <a:lumMod val="50000"/>
                </a:schemeClr>
              </a:solidFill>
            </a:endParaRPr>
          </a:p>
          <a:p>
            <a:r>
              <a:rPr lang="en-US" altLang="zh-TW" dirty="0">
                <a:solidFill>
                  <a:schemeClr val="bg1">
                    <a:lumMod val="50000"/>
                  </a:schemeClr>
                </a:solidFill>
              </a:rPr>
              <a:t>Connect the integrated controller to the system in order to automatically activate the software suite in MasterPlus+.</a:t>
            </a:r>
            <a:endParaRPr lang="zh-TW" altLang="en-US" dirty="0">
              <a:solidFill>
                <a:schemeClr val="bg1">
                  <a:lumMod val="50000"/>
                </a:schemeClr>
              </a:solidFill>
            </a:endParaRPr>
          </a:p>
        </p:txBody>
      </p:sp>
      <p:sp>
        <p:nvSpPr>
          <p:cNvPr id="13" name="文字版面配置區 12"/>
          <p:cNvSpPr>
            <a:spLocks noGrp="1"/>
          </p:cNvSpPr>
          <p:nvPr>
            <p:ph type="body" sz="quarter" idx="34"/>
          </p:nvPr>
        </p:nvSpPr>
        <p:spPr>
          <a:xfrm>
            <a:off x="398862" y="3828001"/>
            <a:ext cx="5763814" cy="1420580"/>
          </a:xfrm>
        </p:spPr>
        <p:txBody>
          <a:bodyPr>
            <a:normAutofit lnSpcReduction="10000"/>
          </a:bodyPr>
          <a:lstStyle/>
          <a:p>
            <a:r>
              <a:rPr lang="en-US" altLang="zh-TW" dirty="0"/>
              <a:t>ARGB Gen2 devices allow software to automatically detect the arrangement and number of LEDs in each ARGB device. Thus, ARGB Gen 2 devices make full range customization possible as each LED can be independently controlled.</a:t>
            </a:r>
            <a:r>
              <a:rPr lang="en-US" altLang="zh-TW" dirty="0">
                <a:solidFill>
                  <a:srgbClr val="FF0000"/>
                </a:solidFill>
              </a:rPr>
              <a:t/>
            </a:r>
            <a:br>
              <a:rPr lang="en-US" altLang="zh-TW" dirty="0">
                <a:solidFill>
                  <a:srgbClr val="FF0000"/>
                </a:solidFill>
              </a:rPr>
            </a:br>
            <a:endParaRPr lang="en-US" altLang="zh-TW" dirty="0"/>
          </a:p>
          <a:p>
            <a:r>
              <a:rPr lang="en-US" altLang="zh-TW" dirty="0"/>
              <a:t>Each device will be independently recognized, regardless of the number of devices connected to a single ARGB port, allowing users to create complex lighting setups with minimal wiring and configuration.</a:t>
            </a:r>
            <a:endParaRPr lang="zh-TW" altLang="en-US" dirty="0"/>
          </a:p>
          <a:p>
            <a:endParaRPr lang="en-US" altLang="zh-TW" dirty="0"/>
          </a:p>
          <a:p>
            <a:r>
              <a:rPr lang="en-US" altLang="zh-TW" dirty="0"/>
              <a:t>Unlike some ARGB Gen1 devices which sacrifice hardware compatibility for customization flexibility, Cooler Master’s ARGB Gen2 devices remain fully compatible with third part</a:t>
            </a:r>
            <a:r>
              <a:rPr lang="en-US" altLang="zh-TW" dirty="0">
                <a:solidFill>
                  <a:schemeClr val="bg1">
                    <a:lumMod val="50000"/>
                  </a:schemeClr>
                </a:solidFill>
              </a:rPr>
              <a:t>y devices, granting users the freedom to mix and match multiple devices from different ecosystems.</a:t>
            </a:r>
          </a:p>
        </p:txBody>
      </p:sp>
      <p:sp>
        <p:nvSpPr>
          <p:cNvPr id="14" name="文字版面配置區 13"/>
          <p:cNvSpPr>
            <a:spLocks noGrp="1"/>
          </p:cNvSpPr>
          <p:nvPr>
            <p:ph type="body" sz="quarter" idx="35"/>
          </p:nvPr>
        </p:nvSpPr>
        <p:spPr>
          <a:xfrm>
            <a:off x="398862" y="3585283"/>
            <a:ext cx="3279694" cy="242718"/>
          </a:xfrm>
        </p:spPr>
        <p:txBody>
          <a:bodyPr>
            <a:normAutofit/>
          </a:bodyPr>
          <a:lstStyle/>
          <a:p>
            <a:r>
              <a:rPr lang="en-US" altLang="zh-TW" dirty="0"/>
              <a:t>ARGB Gen2 Ready, Controller Included</a:t>
            </a:r>
            <a:endParaRPr lang="zh-TW" altLang="en-US" dirty="0"/>
          </a:p>
        </p:txBody>
      </p:sp>
      <p:sp>
        <p:nvSpPr>
          <p:cNvPr id="20" name="文字版面配置區 19"/>
          <p:cNvSpPr>
            <a:spLocks noGrp="1"/>
          </p:cNvSpPr>
          <p:nvPr>
            <p:ph type="body" sz="quarter" idx="43"/>
          </p:nvPr>
        </p:nvSpPr>
        <p:spPr>
          <a:xfrm>
            <a:off x="3553224" y="7716028"/>
            <a:ext cx="2190750" cy="219866"/>
          </a:xfrm>
        </p:spPr>
        <p:txBody>
          <a:bodyPr>
            <a:normAutofit/>
          </a:bodyPr>
          <a:lstStyle/>
          <a:p>
            <a:r>
              <a:rPr lang="en-US" altLang="zh-TW" dirty="0"/>
              <a:t>MasterPlus+ Implementation</a:t>
            </a:r>
            <a:endParaRPr lang="zh-TW" altLang="en-US" dirty="0"/>
          </a:p>
        </p:txBody>
      </p:sp>
      <p:pic>
        <p:nvPicPr>
          <p:cNvPr id="15" name="Picture 1" descr="A close up of a computer chip&#10;&#10;Description automatically generated with low confidence"/>
          <p:cNvPicPr>
            <a:picLocks noGrp="1"/>
          </p:cNvPicPr>
          <p:nvPr>
            <p:ph type="pic" sz="quarter" idx="16"/>
          </p:nvPr>
        </p:nvPicPr>
        <p:blipFill>
          <a:blip r:embed="rId2"/>
          <a:srcRect l="13454" r="13454"/>
          <a:stretch>
            <a:fillRect/>
          </a:stretch>
        </p:blipFill>
        <p:spPr>
          <a:xfrm>
            <a:off x="398861" y="5382883"/>
            <a:ext cx="2780583" cy="2205717"/>
          </a:xfrm>
          <a:prstGeom prst="rect">
            <a:avLst/>
          </a:prstGeom>
        </p:spPr>
      </p:pic>
      <p:pic>
        <p:nvPicPr>
          <p:cNvPr id="18" name="Picture 17" descr="A picture containing spectacles&#10;&#10;Description automatically generated">
            <a:extLst>
              <a:ext uri="{FF2B5EF4-FFF2-40B4-BE49-F238E27FC236}">
                <a16:creationId xmlns:a16="http://schemas.microsoft.com/office/drawing/2014/main" id="{07972DE6-5D68-4CE2-82B9-F8C0DD907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8555" y="5393317"/>
            <a:ext cx="2127021" cy="2127021"/>
          </a:xfrm>
          <a:prstGeom prst="rect">
            <a:avLst/>
          </a:prstGeom>
        </p:spPr>
      </p:pic>
      <p:pic>
        <p:nvPicPr>
          <p:cNvPr id="21" name="Picture 20" descr="A picture containing indoor, white&#10;&#10;Description automatically generated">
            <a:extLst>
              <a:ext uri="{FF2B5EF4-FFF2-40B4-BE49-F238E27FC236}">
                <a16:creationId xmlns:a16="http://schemas.microsoft.com/office/drawing/2014/main" id="{430B6BB9-1ADF-44B3-8149-64686D40AC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15" b="24219"/>
          <a:stretch/>
        </p:blipFill>
        <p:spPr>
          <a:xfrm>
            <a:off x="418310" y="1395175"/>
            <a:ext cx="5663314" cy="2066069"/>
          </a:xfrm>
          <a:prstGeom prst="rect">
            <a:avLst/>
          </a:prstGeom>
        </p:spPr>
      </p:pic>
    </p:spTree>
    <p:extLst>
      <p:ext uri="{BB962C8B-B14F-4D97-AF65-F5344CB8AC3E}">
        <p14:creationId xmlns:p14="http://schemas.microsoft.com/office/powerpoint/2010/main" val="2992080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Unique Body Features</a:t>
            </a:r>
            <a:endParaRPr lang="zh-TW" altLang="en-US" dirty="0"/>
          </a:p>
        </p:txBody>
      </p:sp>
      <p:sp>
        <p:nvSpPr>
          <p:cNvPr id="9" name="文字版面配置區 8"/>
          <p:cNvSpPr>
            <a:spLocks noGrp="1"/>
          </p:cNvSpPr>
          <p:nvPr>
            <p:ph type="body" sz="quarter" idx="19"/>
          </p:nvPr>
        </p:nvSpPr>
        <p:spPr>
          <a:xfrm>
            <a:off x="2608661" y="1719147"/>
            <a:ext cx="1687114" cy="231292"/>
          </a:xfrm>
        </p:spPr>
        <p:txBody>
          <a:bodyPr/>
          <a:lstStyle/>
          <a:p>
            <a:r>
              <a:rPr lang="en-US" altLang="zh-TW" dirty="0"/>
              <a:t>Edge Lit Intake Blades</a:t>
            </a:r>
            <a:endParaRPr lang="zh-TW" altLang="en-US" dirty="0"/>
          </a:p>
        </p:txBody>
      </p:sp>
      <p:sp>
        <p:nvSpPr>
          <p:cNvPr id="10" name="文字版面配置區 9"/>
          <p:cNvSpPr>
            <a:spLocks noGrp="1"/>
          </p:cNvSpPr>
          <p:nvPr>
            <p:ph type="body" sz="quarter" idx="30"/>
          </p:nvPr>
        </p:nvSpPr>
        <p:spPr>
          <a:xfrm>
            <a:off x="2608660" y="2020943"/>
            <a:ext cx="3896489" cy="1659069"/>
          </a:xfrm>
        </p:spPr>
        <p:txBody>
          <a:bodyPr>
            <a:normAutofit/>
          </a:bodyPr>
          <a:lstStyle/>
          <a:p>
            <a:r>
              <a:rPr lang="en-US" altLang="zh-TW" dirty="0"/>
              <a:t>Staying true to its HAF identity, HAF 700 EVO’s breathable tempered glass front panel allows for maximum airflow and performance, so even the most power-hungry components can shine without being held back. </a:t>
            </a:r>
          </a:p>
          <a:p>
            <a:endParaRPr lang="en-US" altLang="zh-TW" dirty="0"/>
          </a:p>
          <a:p>
            <a:r>
              <a:rPr lang="en-US" altLang="zh-TW" dirty="0"/>
              <a:t>Thick, robust, ARGB tempered glass Intake Blades create a unique, futuristic lighting effect that immediately makes your PC the star of any gaming room. </a:t>
            </a:r>
          </a:p>
        </p:txBody>
      </p:sp>
      <p:sp>
        <p:nvSpPr>
          <p:cNvPr id="11" name="文字版面配置區 10"/>
          <p:cNvSpPr>
            <a:spLocks noGrp="1"/>
          </p:cNvSpPr>
          <p:nvPr>
            <p:ph type="body" sz="quarter" idx="32"/>
          </p:nvPr>
        </p:nvSpPr>
        <p:spPr>
          <a:xfrm>
            <a:off x="398862" y="4824035"/>
            <a:ext cx="2954478" cy="1158961"/>
          </a:xfrm>
        </p:spPr>
        <p:txBody>
          <a:bodyPr>
            <a:normAutofit lnSpcReduction="10000"/>
          </a:bodyPr>
          <a:lstStyle/>
          <a:p>
            <a:r>
              <a:rPr lang="en-US" altLang="zh-TW" dirty="0"/>
              <a:t>The body of the HAF 700 EVO is organized into multiple sectors, including a cooling chamber, cable management gutter, dedicated swiveling hard drive cage, as well as a power supply slot, allowing for complex yet tidy builds. Furthermore, by segregating non heat sensitive components, heat dissipation can be optimized and targeted towards heat sensitive components at an overall higher efficiency. </a:t>
            </a:r>
          </a:p>
        </p:txBody>
      </p:sp>
      <p:sp>
        <p:nvSpPr>
          <p:cNvPr id="15" name="文字版面配置區 14"/>
          <p:cNvSpPr>
            <a:spLocks noGrp="1"/>
          </p:cNvSpPr>
          <p:nvPr>
            <p:ph type="body" sz="quarter" idx="37"/>
          </p:nvPr>
        </p:nvSpPr>
        <p:spPr>
          <a:xfrm>
            <a:off x="3429000" y="7146842"/>
            <a:ext cx="2480243" cy="369000"/>
          </a:xfrm>
        </p:spPr>
        <p:txBody>
          <a:bodyPr>
            <a:normAutofit/>
          </a:bodyPr>
          <a:lstStyle/>
          <a:p>
            <a:r>
              <a:rPr lang="en-US" altLang="zh-TW" dirty="0"/>
              <a:t>Vertical GPU Holder With </a:t>
            </a:r>
            <a:r>
              <a:rPr lang="en-US" altLang="zh-TW" dirty="0" err="1"/>
              <a:t>PCIe</a:t>
            </a:r>
            <a:r>
              <a:rPr lang="en-US" altLang="zh-TW" dirty="0"/>
              <a:t> 4.0 Riser Cable</a:t>
            </a:r>
            <a:endParaRPr lang="zh-TW" altLang="en-US" dirty="0"/>
          </a:p>
        </p:txBody>
      </p:sp>
      <p:sp>
        <p:nvSpPr>
          <p:cNvPr id="18" name="文字版面配置區 17"/>
          <p:cNvSpPr>
            <a:spLocks noGrp="1"/>
          </p:cNvSpPr>
          <p:nvPr>
            <p:ph type="body" sz="quarter" idx="41"/>
          </p:nvPr>
        </p:nvSpPr>
        <p:spPr>
          <a:xfrm>
            <a:off x="3429000" y="7551558"/>
            <a:ext cx="3067193" cy="1163302"/>
          </a:xfrm>
        </p:spPr>
        <p:txBody>
          <a:bodyPr>
            <a:normAutofit/>
          </a:bodyPr>
          <a:lstStyle/>
          <a:p>
            <a:r>
              <a:rPr lang="en-US" altLang="zh-TW" dirty="0"/>
              <a:t>A vertical graphics card holder comes included with HAF 700 EVO to grant users the flexibility of choice in aesthetic display and airflow performance. An ultra durable </a:t>
            </a:r>
            <a:r>
              <a:rPr lang="en-US" altLang="zh-TW" dirty="0" err="1"/>
              <a:t>PCIe</a:t>
            </a:r>
            <a:r>
              <a:rPr lang="en-US" altLang="zh-TW" dirty="0"/>
              <a:t> 4.0 riser cable is utilized so data transfer speeds need not be sacrificed. </a:t>
            </a:r>
          </a:p>
        </p:txBody>
      </p:sp>
      <p:sp>
        <p:nvSpPr>
          <p:cNvPr id="20" name="文字版面配置區 19"/>
          <p:cNvSpPr>
            <a:spLocks noGrp="1"/>
          </p:cNvSpPr>
          <p:nvPr>
            <p:ph type="body" sz="quarter" idx="43"/>
          </p:nvPr>
        </p:nvSpPr>
        <p:spPr>
          <a:xfrm>
            <a:off x="398862" y="4562268"/>
            <a:ext cx="1687114" cy="231292"/>
          </a:xfrm>
        </p:spPr>
        <p:txBody>
          <a:bodyPr/>
          <a:lstStyle/>
          <a:p>
            <a:r>
              <a:rPr lang="en-US" altLang="zh-TW" dirty="0"/>
              <a:t>Multi Chamber Layout</a:t>
            </a:r>
            <a:endParaRPr lang="zh-TW" altLang="en-US" dirty="0"/>
          </a:p>
        </p:txBody>
      </p:sp>
      <p:pic>
        <p:nvPicPr>
          <p:cNvPr id="6" name="Picture 5">
            <a:extLst>
              <a:ext uri="{FF2B5EF4-FFF2-40B4-BE49-F238E27FC236}">
                <a16:creationId xmlns:a16="http://schemas.microsoft.com/office/drawing/2014/main" id="{471FF047-F87F-4655-988F-C15D65AF7B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573" y="1357767"/>
            <a:ext cx="4192438" cy="2926322"/>
          </a:xfrm>
          <a:prstGeom prst="rect">
            <a:avLst/>
          </a:prstGeom>
        </p:spPr>
      </p:pic>
      <p:pic>
        <p:nvPicPr>
          <p:cNvPr id="12" name="Picture 11" descr="A picture containing electronics, light&#10;&#10;Description automatically generated">
            <a:extLst>
              <a:ext uri="{FF2B5EF4-FFF2-40B4-BE49-F238E27FC236}">
                <a16:creationId xmlns:a16="http://schemas.microsoft.com/office/drawing/2014/main" id="{D00383AA-CD60-4B6D-AFF9-6C7797077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035" y="6161302"/>
            <a:ext cx="4295775" cy="2998451"/>
          </a:xfrm>
          <a:prstGeom prst="rect">
            <a:avLst/>
          </a:prstGeom>
        </p:spPr>
      </p:pic>
      <p:pic>
        <p:nvPicPr>
          <p:cNvPr id="14" name="Picture 13" descr="A picture containing light, traffic, lit, dark&#10;&#10;Description automatically generated">
            <a:extLst>
              <a:ext uri="{FF2B5EF4-FFF2-40B4-BE49-F238E27FC236}">
                <a16:creationId xmlns:a16="http://schemas.microsoft.com/office/drawing/2014/main" id="{5C9204C5-095E-4666-AC52-C793D34F21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1865" y="3824662"/>
            <a:ext cx="4141340" cy="2890797"/>
          </a:xfrm>
          <a:prstGeom prst="rect">
            <a:avLst/>
          </a:prstGeom>
        </p:spPr>
      </p:pic>
    </p:spTree>
    <p:extLst>
      <p:ext uri="{BB962C8B-B14F-4D97-AF65-F5344CB8AC3E}">
        <p14:creationId xmlns:p14="http://schemas.microsoft.com/office/powerpoint/2010/main" val="2527420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Tool-less Installation</a:t>
            </a:r>
            <a:endParaRPr lang="zh-TW" altLang="en-US" dirty="0"/>
          </a:p>
        </p:txBody>
      </p:sp>
      <p:pic>
        <p:nvPicPr>
          <p:cNvPr id="8" name="Picture Placeholder 7" descr="A picture containing text, computer, electronics, dark&#10;&#10;Description automatically generated">
            <a:extLst>
              <a:ext uri="{FF2B5EF4-FFF2-40B4-BE49-F238E27FC236}">
                <a16:creationId xmlns:a16="http://schemas.microsoft.com/office/drawing/2014/main" id="{7A65CC2A-1412-4B78-BCC9-16188832DD85}"/>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2943" r="2943"/>
          <a:stretch>
            <a:fillRect/>
          </a:stretch>
        </p:blipFill>
        <p:spPr>
          <a:xfrm>
            <a:off x="578699" y="1448753"/>
            <a:ext cx="3011623" cy="2233560"/>
          </a:xfrm>
        </p:spPr>
      </p:pic>
      <p:pic>
        <p:nvPicPr>
          <p:cNvPr id="16" name="Picture Placeholder 15" descr="A close-up of a computer&#10;&#10;Description automatically generated with low confidence">
            <a:extLst>
              <a:ext uri="{FF2B5EF4-FFF2-40B4-BE49-F238E27FC236}">
                <a16:creationId xmlns:a16="http://schemas.microsoft.com/office/drawing/2014/main" id="{462B6079-1CF0-4B7D-A8A2-E2ABFEBB2C8D}"/>
              </a:ext>
            </a:extLst>
          </p:cNvPr>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l="2465" r="2465"/>
          <a:stretch>
            <a:fillRect/>
          </a:stretch>
        </p:blipFill>
        <p:spPr>
          <a:xfrm>
            <a:off x="3113714" y="1448753"/>
            <a:ext cx="3391861" cy="2490302"/>
          </a:xfrm>
        </p:spPr>
      </p:pic>
      <p:pic>
        <p:nvPicPr>
          <p:cNvPr id="24" name="Picture Placeholder 23" descr="A picture containing computer&#10;&#10;Description automatically generated">
            <a:extLst>
              <a:ext uri="{FF2B5EF4-FFF2-40B4-BE49-F238E27FC236}">
                <a16:creationId xmlns:a16="http://schemas.microsoft.com/office/drawing/2014/main" id="{C8D26003-647E-42F9-856C-547A76AD2A08}"/>
              </a:ext>
            </a:extLst>
          </p:cNvPr>
          <p:cNvPicPr>
            <a:picLocks noGrp="1" noChangeAspect="1"/>
          </p:cNvPicPr>
          <p:nvPr>
            <p:ph type="pic" sz="quarter" idx="24"/>
          </p:nvPr>
        </p:nvPicPr>
        <p:blipFill rotWithShape="1">
          <a:blip r:embed="rId4" cstate="print">
            <a:extLst>
              <a:ext uri="{28A0092B-C50C-407E-A947-70E740481C1C}">
                <a14:useLocalDpi xmlns:a14="http://schemas.microsoft.com/office/drawing/2010/main" val="0"/>
              </a:ext>
            </a:extLst>
          </a:blip>
          <a:srcRect l="47580" t="25814" r="18054" b="32129"/>
          <a:stretch/>
        </p:blipFill>
        <p:spPr>
          <a:xfrm>
            <a:off x="652563" y="5525896"/>
            <a:ext cx="2461151" cy="2102312"/>
          </a:xfrm>
        </p:spPr>
      </p:pic>
      <p:sp>
        <p:nvSpPr>
          <p:cNvPr id="9" name="文字版面配置區 8"/>
          <p:cNvSpPr>
            <a:spLocks noGrp="1"/>
          </p:cNvSpPr>
          <p:nvPr>
            <p:ph type="body" sz="quarter" idx="19"/>
          </p:nvPr>
        </p:nvSpPr>
        <p:spPr>
          <a:xfrm>
            <a:off x="560786" y="3801273"/>
            <a:ext cx="2659490" cy="231292"/>
          </a:xfrm>
        </p:spPr>
        <p:txBody>
          <a:bodyPr>
            <a:normAutofit fontScale="77500" lnSpcReduction="20000"/>
          </a:bodyPr>
          <a:lstStyle/>
          <a:p>
            <a:r>
              <a:rPr lang="en-US" altLang="zh-TW" dirty="0"/>
              <a:t>Tool-less Vertical GPU Mounting (Patent Pending)</a:t>
            </a:r>
            <a:endParaRPr lang="zh-TW" altLang="en-US" dirty="0"/>
          </a:p>
        </p:txBody>
      </p:sp>
      <p:sp>
        <p:nvSpPr>
          <p:cNvPr id="10" name="文字版面配置區 9"/>
          <p:cNvSpPr>
            <a:spLocks noGrp="1"/>
          </p:cNvSpPr>
          <p:nvPr>
            <p:ph type="body" sz="quarter" idx="30"/>
          </p:nvPr>
        </p:nvSpPr>
        <p:spPr>
          <a:xfrm>
            <a:off x="560785" y="4153825"/>
            <a:ext cx="2659491" cy="1163302"/>
          </a:xfrm>
        </p:spPr>
        <p:txBody>
          <a:bodyPr>
            <a:normAutofit/>
          </a:bodyPr>
          <a:lstStyle/>
          <a:p>
            <a:r>
              <a:rPr lang="en-US" altLang="zh-TW" dirty="0"/>
              <a:t>The back panel implements a patent pending clamping mechanism that allows users to install, remove, and upgrade graphics cards without the need to use any tools. </a:t>
            </a:r>
          </a:p>
          <a:p>
            <a:r>
              <a:rPr lang="en-US" altLang="zh-TW" dirty="0"/>
              <a:t>This custom design locks the GPU firmly in place in case of transportation. Safety pins prevent the GPU from falling and being damaged when the clamp is opened.</a:t>
            </a:r>
            <a:endParaRPr lang="zh-TW" altLang="en-US" dirty="0"/>
          </a:p>
        </p:txBody>
      </p:sp>
      <p:sp>
        <p:nvSpPr>
          <p:cNvPr id="11" name="文字版面配置區 10"/>
          <p:cNvSpPr>
            <a:spLocks noGrp="1"/>
          </p:cNvSpPr>
          <p:nvPr>
            <p:ph type="body" sz="quarter" idx="32"/>
          </p:nvPr>
        </p:nvSpPr>
        <p:spPr>
          <a:xfrm>
            <a:off x="3590323" y="4158166"/>
            <a:ext cx="2688978" cy="1158961"/>
          </a:xfrm>
        </p:spPr>
        <p:txBody>
          <a:bodyPr>
            <a:normAutofit/>
          </a:bodyPr>
          <a:lstStyle/>
          <a:p>
            <a:r>
              <a:rPr lang="en-US" altLang="zh-TW" dirty="0"/>
              <a:t>HAF 700 EVO implements a never-seen-before way of securing the power supply without the need to fiddle with tools. To install, simply slide the power supply in place and secure it with the two included thumbscrews on the rear end of the case. </a:t>
            </a:r>
          </a:p>
        </p:txBody>
      </p:sp>
      <p:sp>
        <p:nvSpPr>
          <p:cNvPr id="12" name="文字版面配置區 11"/>
          <p:cNvSpPr>
            <a:spLocks noGrp="1"/>
          </p:cNvSpPr>
          <p:nvPr>
            <p:ph type="body" sz="quarter" idx="33"/>
          </p:nvPr>
        </p:nvSpPr>
        <p:spPr>
          <a:xfrm>
            <a:off x="3590322" y="7757030"/>
            <a:ext cx="2688979" cy="344429"/>
          </a:xfrm>
        </p:spPr>
        <p:txBody>
          <a:bodyPr>
            <a:normAutofit/>
          </a:bodyPr>
          <a:lstStyle/>
          <a:p>
            <a:r>
              <a:rPr lang="en-US" altLang="zh-TW" dirty="0"/>
              <a:t>Tool-less Multifunction Bracket </a:t>
            </a:r>
          </a:p>
          <a:p>
            <a:r>
              <a:rPr lang="en-US" altLang="zh-TW" dirty="0"/>
              <a:t>(HDDs / SSDs / Pumps / Reservoirs)</a:t>
            </a:r>
            <a:endParaRPr lang="zh-TW" altLang="en-US" dirty="0"/>
          </a:p>
        </p:txBody>
      </p:sp>
      <p:sp>
        <p:nvSpPr>
          <p:cNvPr id="13" name="文字版面配置區 12"/>
          <p:cNvSpPr>
            <a:spLocks noGrp="1"/>
          </p:cNvSpPr>
          <p:nvPr>
            <p:ph type="body" sz="quarter" idx="34"/>
          </p:nvPr>
        </p:nvSpPr>
        <p:spPr>
          <a:xfrm>
            <a:off x="3590323" y="8112270"/>
            <a:ext cx="2688978" cy="1149137"/>
          </a:xfrm>
        </p:spPr>
        <p:txBody>
          <a:bodyPr>
            <a:normAutofit/>
          </a:bodyPr>
          <a:lstStyle/>
          <a:p>
            <a:r>
              <a:rPr lang="en-US" altLang="zh-TW" dirty="0">
                <a:solidFill>
                  <a:schemeClr val="bg1">
                    <a:lumMod val="50000"/>
                  </a:schemeClr>
                </a:solidFill>
              </a:rPr>
              <a:t>HAF700 EVO features versatile brackets that can be used to mount an SSD, HDD, or a pump/reservoir for liquid cooling. </a:t>
            </a:r>
            <a:br>
              <a:rPr lang="en-US" altLang="zh-TW" dirty="0">
                <a:solidFill>
                  <a:schemeClr val="bg1">
                    <a:lumMod val="50000"/>
                  </a:schemeClr>
                </a:solidFill>
              </a:rPr>
            </a:br>
            <a:r>
              <a:rPr lang="en-US" altLang="zh-TW" dirty="0">
                <a:solidFill>
                  <a:schemeClr val="bg1">
                    <a:lumMod val="50000"/>
                  </a:schemeClr>
                </a:solidFill>
              </a:rPr>
              <a:t/>
            </a:r>
            <a:br>
              <a:rPr lang="en-US" altLang="zh-TW" dirty="0">
                <a:solidFill>
                  <a:schemeClr val="bg1">
                    <a:lumMod val="50000"/>
                  </a:schemeClr>
                </a:solidFill>
              </a:rPr>
            </a:br>
            <a:r>
              <a:rPr lang="en-US" altLang="zh-TW" dirty="0">
                <a:solidFill>
                  <a:schemeClr val="bg1">
                    <a:lumMod val="50000"/>
                  </a:schemeClr>
                </a:solidFill>
              </a:rPr>
              <a:t>Brackets can be placed in multiple positions inside the case, including the cooling brackets and the open side of the motherboard tray.</a:t>
            </a:r>
            <a:endParaRPr lang="zh-TW" altLang="en-US" dirty="0">
              <a:solidFill>
                <a:schemeClr val="bg1">
                  <a:lumMod val="50000"/>
                </a:schemeClr>
              </a:solidFill>
            </a:endParaRPr>
          </a:p>
        </p:txBody>
      </p:sp>
      <p:sp>
        <p:nvSpPr>
          <p:cNvPr id="14" name="文字版面配置區 13"/>
          <p:cNvSpPr>
            <a:spLocks noGrp="1"/>
          </p:cNvSpPr>
          <p:nvPr>
            <p:ph type="body" sz="quarter" idx="35"/>
          </p:nvPr>
        </p:nvSpPr>
        <p:spPr>
          <a:xfrm>
            <a:off x="560784" y="7766452"/>
            <a:ext cx="2659492" cy="228513"/>
          </a:xfrm>
        </p:spPr>
        <p:txBody>
          <a:bodyPr>
            <a:normAutofit/>
          </a:bodyPr>
          <a:lstStyle/>
          <a:p>
            <a:r>
              <a:rPr lang="en-US" altLang="zh-TW" dirty="0"/>
              <a:t>Tool-less HDD Cage</a:t>
            </a:r>
            <a:endParaRPr lang="zh-TW" altLang="en-US" dirty="0"/>
          </a:p>
        </p:txBody>
      </p:sp>
      <p:sp>
        <p:nvSpPr>
          <p:cNvPr id="17" name="文字版面配置區 16"/>
          <p:cNvSpPr>
            <a:spLocks noGrp="1"/>
          </p:cNvSpPr>
          <p:nvPr>
            <p:ph type="body" sz="quarter" idx="40"/>
          </p:nvPr>
        </p:nvSpPr>
        <p:spPr>
          <a:xfrm>
            <a:off x="560786" y="8133209"/>
            <a:ext cx="2659492" cy="1163302"/>
          </a:xfrm>
        </p:spPr>
        <p:txBody>
          <a:bodyPr/>
          <a:lstStyle/>
          <a:p>
            <a:r>
              <a:rPr lang="en-US" altLang="zh-TW" dirty="0"/>
              <a:t>The rear chambers includes a tool-less, swiveling drive cage that allows users to quickly access, maintain and swap hard drives with ease.</a:t>
            </a:r>
            <a:endParaRPr lang="zh-TW" altLang="en-US" dirty="0"/>
          </a:p>
        </p:txBody>
      </p:sp>
      <p:sp>
        <p:nvSpPr>
          <p:cNvPr id="20" name="文字版面配置區 19"/>
          <p:cNvSpPr>
            <a:spLocks noGrp="1"/>
          </p:cNvSpPr>
          <p:nvPr>
            <p:ph type="body" sz="quarter" idx="43"/>
          </p:nvPr>
        </p:nvSpPr>
        <p:spPr>
          <a:xfrm>
            <a:off x="3590323" y="3796930"/>
            <a:ext cx="1687114" cy="231292"/>
          </a:xfrm>
        </p:spPr>
        <p:txBody>
          <a:bodyPr/>
          <a:lstStyle/>
          <a:p>
            <a:r>
              <a:rPr lang="en-US" altLang="zh-TW" dirty="0"/>
              <a:t>Tool-less PSU Mount</a:t>
            </a:r>
            <a:endParaRPr lang="zh-TW" altLang="en-US" dirty="0"/>
          </a:p>
        </p:txBody>
      </p:sp>
      <p:pic>
        <p:nvPicPr>
          <p:cNvPr id="26" name="Picture 25" descr="A picture containing electronics&#10;&#10;Description automatically generated">
            <a:extLst>
              <a:ext uri="{FF2B5EF4-FFF2-40B4-BE49-F238E27FC236}">
                <a16:creationId xmlns:a16="http://schemas.microsoft.com/office/drawing/2014/main" id="{31AF5B37-0F98-44F1-88A7-DC2386A2DD4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04" t="10946" r="19148" b="19872"/>
          <a:stretch/>
        </p:blipFill>
        <p:spPr>
          <a:xfrm>
            <a:off x="3590321" y="5327938"/>
            <a:ext cx="2688979" cy="2300270"/>
          </a:xfrm>
          <a:prstGeom prst="rect">
            <a:avLst/>
          </a:prstGeom>
        </p:spPr>
      </p:pic>
    </p:spTree>
    <p:extLst>
      <p:ext uri="{BB962C8B-B14F-4D97-AF65-F5344CB8AC3E}">
        <p14:creationId xmlns:p14="http://schemas.microsoft.com/office/powerpoint/2010/main" val="4189428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Bonus Feature</a:t>
            </a:r>
            <a:endParaRPr lang="zh-TW" altLang="en-US" dirty="0"/>
          </a:p>
        </p:txBody>
      </p:sp>
      <p:sp>
        <p:nvSpPr>
          <p:cNvPr id="9" name="文字版面配置區 8"/>
          <p:cNvSpPr>
            <a:spLocks noGrp="1"/>
          </p:cNvSpPr>
          <p:nvPr>
            <p:ph type="body" sz="quarter" idx="19"/>
          </p:nvPr>
        </p:nvSpPr>
        <p:spPr>
          <a:xfrm>
            <a:off x="398862" y="1475987"/>
            <a:ext cx="1687114" cy="231292"/>
          </a:xfrm>
        </p:spPr>
        <p:txBody>
          <a:bodyPr/>
          <a:lstStyle/>
          <a:p>
            <a:r>
              <a:rPr lang="en-US" altLang="zh-TW" dirty="0"/>
              <a:t>Infinity Mirror</a:t>
            </a:r>
            <a:endParaRPr lang="zh-TW" altLang="en-US" dirty="0"/>
          </a:p>
        </p:txBody>
      </p:sp>
      <p:sp>
        <p:nvSpPr>
          <p:cNvPr id="10" name="文字版面配置區 9"/>
          <p:cNvSpPr>
            <a:spLocks noGrp="1"/>
          </p:cNvSpPr>
          <p:nvPr>
            <p:ph type="body" sz="quarter" idx="30"/>
          </p:nvPr>
        </p:nvSpPr>
        <p:spPr>
          <a:xfrm>
            <a:off x="398861" y="1898103"/>
            <a:ext cx="6106713" cy="1640220"/>
          </a:xfrm>
        </p:spPr>
        <p:txBody>
          <a:bodyPr>
            <a:normAutofit/>
          </a:bodyPr>
          <a:lstStyle/>
          <a:p>
            <a:r>
              <a:rPr lang="en-US" altLang="zh-TW" dirty="0"/>
              <a:t>…Because what’s the point of owning a flagship case without having a bit of fun?</a:t>
            </a:r>
          </a:p>
          <a:p>
            <a:endParaRPr lang="en-US" altLang="zh-TW" dirty="0"/>
          </a:p>
          <a:p>
            <a:r>
              <a:rPr lang="en-US" altLang="zh-TW" dirty="0"/>
              <a:t>The Infinity Mirror allows you to turn extra clearance in the build into your personal Hall of Fame. </a:t>
            </a:r>
            <a:br>
              <a:rPr lang="en-US" altLang="zh-TW" dirty="0"/>
            </a:br>
            <a:endParaRPr lang="en-US" altLang="zh-TW" dirty="0"/>
          </a:p>
          <a:p>
            <a:r>
              <a:rPr lang="en-US" altLang="zh-TW" dirty="0"/>
              <a:t>If you don’t have a prized collectable that you would like to showcase (yet!), the Infinity Mirror can also be used to highlight various angles of internal components that would otherwise remain hidden. When placed on the opposing side of the TG side panel, ARGB lights also become enhanced with a infinity effect, creating trippy, cool-looking builds. </a:t>
            </a:r>
            <a:endParaRPr lang="zh-TW" altLang="en-US" dirty="0"/>
          </a:p>
        </p:txBody>
      </p:sp>
      <p:pic>
        <p:nvPicPr>
          <p:cNvPr id="8" name="Picture Placeholder 7" descr="A picture containing light, electronics&#10;&#10;Description automatically generated">
            <a:extLst>
              <a:ext uri="{FF2B5EF4-FFF2-40B4-BE49-F238E27FC236}">
                <a16:creationId xmlns:a16="http://schemas.microsoft.com/office/drawing/2014/main" id="{2C97EC15-5094-4B2A-9542-79A35BE030A1}"/>
              </a:ext>
            </a:extLst>
          </p:cNvPr>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20154" r="20154"/>
          <a:stretch>
            <a:fillRect/>
          </a:stretch>
        </p:blipFill>
        <p:spPr>
          <a:xfrm>
            <a:off x="843661" y="3078878"/>
            <a:ext cx="4953290" cy="5791857"/>
          </a:xfrm>
        </p:spPr>
      </p:pic>
    </p:spTree>
    <p:extLst>
      <p:ext uri="{BB962C8B-B14F-4D97-AF65-F5344CB8AC3E}">
        <p14:creationId xmlns:p14="http://schemas.microsoft.com/office/powerpoint/2010/main" val="1400275782"/>
      </p:ext>
    </p:extLst>
  </p:cSld>
  <p:clrMapOvr>
    <a:masterClrMapping/>
  </p:clrMapOvr>
</p:sld>
</file>

<file path=ppt/theme/theme1.xml><?xml version="1.0" encoding="utf-8"?>
<a:theme xmlns:a="http://schemas.openxmlformats.org/drawingml/2006/main" name="CM2016_Blue_169">
  <a:themeElements>
    <a:clrScheme name="CM Colors 2018">
      <a:dk1>
        <a:srgbClr val="55565A"/>
      </a:dk1>
      <a:lt1>
        <a:srgbClr val="A7A8AA"/>
      </a:lt1>
      <a:dk2>
        <a:srgbClr val="55565A"/>
      </a:dk2>
      <a:lt2>
        <a:srgbClr val="C8C9C7"/>
      </a:lt2>
      <a:accent1>
        <a:srgbClr val="84329B"/>
      </a:accent1>
      <a:accent2>
        <a:srgbClr val="BD74D2"/>
      </a:accent2>
      <a:accent3>
        <a:srgbClr val="D3A2E1"/>
      </a:accent3>
      <a:accent4>
        <a:srgbClr val="E9D0F0"/>
      </a:accent4>
      <a:accent5>
        <a:srgbClr val="000000"/>
      </a:accent5>
      <a:accent6>
        <a:srgbClr val="FFFFFF"/>
      </a:accent6>
      <a:hlink>
        <a:srgbClr val="BD74D2"/>
      </a:hlink>
      <a:folHlink>
        <a:srgbClr val="601DAF"/>
      </a:folHlink>
    </a:clrScheme>
    <a:fontScheme name="CM FONTS 2018">
      <a:majorFont>
        <a:latin typeface="Oswald"/>
        <a:ea typeface=""/>
        <a:cs typeface="Meiryo UI"/>
      </a:majorFont>
      <a:minorFont>
        <a:latin typeface="Noto Sans"/>
        <a:ea typeface=""/>
        <a:cs typeface="Meiry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26F8509-591B-4664-81D9-450FBB100D51}" vid="{8A312827-E662-4360-9CED-E44A69FC8D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CM Product Sheet Template 2018 MSOffice 2016_v4</Template>
  <TotalTime>8855</TotalTime>
  <Words>1755</Words>
  <Application>Microsoft Office PowerPoint</Application>
  <PresentationFormat>A4 紙張 (210x297 公釐)</PresentationFormat>
  <Paragraphs>187</Paragraphs>
  <Slides>8</Slides>
  <Notes>0</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8</vt:i4>
      </vt:variant>
    </vt:vector>
  </HeadingPairs>
  <TitlesOfParts>
    <vt:vector size="17" baseType="lpstr">
      <vt:lpstr>Verdana</vt:lpstr>
      <vt:lpstr>Meiryo UI</vt:lpstr>
      <vt:lpstr>Noto Sans</vt:lpstr>
      <vt:lpstr>Meiryo</vt:lpstr>
      <vt:lpstr>Calibri</vt:lpstr>
      <vt:lpstr>新細明體</vt:lpstr>
      <vt:lpstr>Oswald</vt:lpstr>
      <vt:lpstr>Arial</vt:lpstr>
      <vt:lpstr>CM2016_Blue_169</vt:lpstr>
      <vt:lpstr>Air To The Throne</vt:lpstr>
      <vt:lpstr>HARDWARE SUPPORT &amp; CONNECTIVITY</vt:lpstr>
      <vt:lpstr>Unmatched Cooling Options</vt:lpstr>
      <vt:lpstr>Airflow Performance Details</vt:lpstr>
      <vt:lpstr>Digital Features</vt:lpstr>
      <vt:lpstr>Unique Body Features</vt:lpstr>
      <vt:lpstr>Tool-less Installation</vt:lpstr>
      <vt:lpstr>Bonus Feature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Shen Thoo</dc:creator>
  <cp:lastModifiedBy>Bingo_Li 李友貴(酷冷-CASE PD)</cp:lastModifiedBy>
  <cp:revision>277</cp:revision>
  <cp:lastPrinted>2016-09-23T03:32:49Z</cp:lastPrinted>
  <dcterms:created xsi:type="dcterms:W3CDTF">2018-04-04T08:21:49Z</dcterms:created>
  <dcterms:modified xsi:type="dcterms:W3CDTF">2022-05-30T06:41:50Z</dcterms:modified>
</cp:coreProperties>
</file>